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Lst>
  <p:sldSz cy="5143500" cx="9144000"/>
  <p:notesSz cx="6858000" cy="9144000"/>
  <p:embeddedFontLst>
    <p:embeddedFont>
      <p:font typeface="Gill Sans"/>
      <p:regular r:id="rId122"/>
      <p:bold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24" roundtripDataSignature="AMtx7miAXmmyoMUWH9cfAnkYyHxNuQ6l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4" Type="http://customschemas.google.com/relationships/presentationmetadata" Target="metadata"/><Relationship Id="rId123" Type="http://schemas.openxmlformats.org/officeDocument/2006/relationships/font" Target="fonts/GillSans-bold.fntdata"/><Relationship Id="rId122" Type="http://schemas.openxmlformats.org/officeDocument/2006/relationships/font" Target="fonts/GillSans-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48a528fe3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2e48a528fe3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e52742f82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0" name="Google Shape;1000;g2e52742f825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e52742f825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8" name="Google Shape;1008;g2e52742f82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e52742f825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9" name="Google Shape;1019;g2e52742f82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e52742f825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0" name="Google Shape;1030;g2e52742f825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e52742f82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0" name="Google Shape;1040;g2e52742f825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e52742f82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9" name="Google Shape;1049;g2e52742f825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e52742f825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8" name="Google Shape;1058;g2e52742f825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e48a528fe3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7" name="Google Shape;1067;g2e48a528fe3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e52742f825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2" name="Google Shape;1072;g2e52742f825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e52742f825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0" name="Google Shape;1080;g2e52742f825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48a528fe3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g2e48a528fe3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e52742f825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6" name="Google Shape;1086;g2e52742f825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e52742f825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2" name="Google Shape;1092;g2e52742f825_0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e398378af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9" name="Google Shape;1099;g2e398378af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7" name="Google Shape;1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5" name="Google Shape;1115;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4" name="Google Shape;1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48a528fe3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2e48a528fe3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48a528fe3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2e48a528fe3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48a528fe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2e48a528fe3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52742f825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2e52742f825_0_5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48a528fe3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2e48a528fe3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48a528fe3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2e48a528fe3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48a528fe3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2e48a528fe3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48a528fe3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2e48a528fe3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48a528fe3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2e48a528fe3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48a528fe3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2e48a528fe3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48a528fe3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2e48a528fe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48a528fe3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g2e48a528fe3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48a528fe3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2e48a528fe3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e48a528fe3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2e48a528fe3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48a528fe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2e48a528fe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48a528fe3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2e48a528fe3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48a528fe3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2e48a528fe3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48a528fe3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g2e48a528fe3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e48a528fe3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2e48a528fe3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48a528f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g2e48a528fe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48a528fe3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2e48a528fe3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48a528fe3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2e48a528fe3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e48a528fe3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2e48a528fe3_0_4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e48a528fe3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2e48a528fe3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e48a528fe3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2e48a528fe3_0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e52742f825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2e52742f825_0_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e48a528fe3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2e48a528fe3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e48a528fe3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g2e48a528fe3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e48a528fe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g2e48a528fe3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e48a528fe3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2e48a528fe3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48a528fe3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2e48a528fe3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48a528fe3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g2e48a528fe3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e48a528fe3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2e48a528fe3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e52742f825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g2e52742f825_0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48a528fe3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g2e48a528fe3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e48a528fe3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g2e48a528fe3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e48a528fe3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g2e48a528fe3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e48a528fe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g2e48a528fe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e48a528fe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g2e48a528fe3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e48a528fe3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3" name="Google Shape;553;g2e48a528fe3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e48a528fe3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g2e48a528fe3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48a528fe3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2e48a528fe3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e48a528fe3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g2e48a528fe3_0_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e48a528fe3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g2e48a528fe3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e48a528fe3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g2e48a528fe3_0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48a528fe3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g2e48a528fe3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e48a528fe3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2" name="Google Shape;602;g2e48a528fe3_0_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e48a528fe3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2e48a528fe3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e48a528fe3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g2e48a528fe3_0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e48a528fe3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2e48a528fe3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e48a528fe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2" name="Google Shape;632;g2e48a528fe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e48a528fe3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1" name="Google Shape;641;g2e48a528fe3_0_5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48a528fe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2e48a528fe3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e48a528fe3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9" name="Google Shape;649;g2e48a528fe3_0_5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e4f61ca06a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7" name="Google Shape;657;g2e4f61ca06a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48a528fe3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g2e48a528fe3_0_5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48a528fe3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3" name="Google Shape;673;g2e48a528fe3_0_6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e4f61ca06a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1" name="Google Shape;681;g2e4f61ca06a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e4f61ca06a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g2e4f61ca06a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e4f61ca06a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9" name="Google Shape;699;g2e4f61ca06a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e4f61ca06a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g2e4f61ca06a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e4f61ca06a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7" name="Google Shape;717;g2e4f61ca06a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e48a528fe3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g2e48a528fe3_0_6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48a528fe3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2e48a528fe3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e4f61ca06a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5" name="Google Shape;735;g2e4f61ca06a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e4f61ca06a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6" name="Google Shape;746;g2e4f61ca06a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e4f61ca06a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8" name="Google Shape;758;g2e4f61ca06a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e4f61ca06a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2e4f61ca06a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e4f61ca06a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6" name="Google Shape;776;g2e4f61ca06a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e48a528fe3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4" name="Google Shape;784;g2e48a528fe3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e48a528fe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9" name="Google Shape;789;g2e48a528fe3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e52742f82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9" name="Google Shape;799;g2e52742f82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e52742f82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1" name="Google Shape;811;g2e52742f82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e52742f82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0" name="Google Shape;820;g2e52742f82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48a528fe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2e48a528fe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e52742f82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9" name="Google Shape;829;g2e52742f82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e52742f825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 name="Google Shape;838;g2e52742f825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e52742f82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0" name="Google Shape;850;g2e52742f825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e52742f82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9" name="Google Shape;859;g2e52742f825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e52742f82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8" name="Google Shape;868;g2e52742f825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e48a528fe3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6" name="Google Shape;876;g2e48a528fe3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e48a528fe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 name="Google Shape;881;g2e48a528fe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e52742f825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0" name="Google Shape;890;g2e52742f82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e52742f82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9" name="Google Shape;899;g2e52742f825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e48a528fe3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8" name="Google Shape;908;g2e48a528fe3_0_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48a528fe3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2e48a528fe3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e48a528fe3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7" name="Google Shape;917;g2e48a528fe3_0_6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e52742f825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6" name="Google Shape;926;g2e52742f825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e52742f82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5" name="Google Shape;935;g2e52742f825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e52742f825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5" name="Google Shape;945;g2e52742f825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e4f61ca06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5" name="Google Shape;955;g2e4f61ca06a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e52742f825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3" name="Google Shape;963;g2e52742f825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e4f61ca06a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1" name="Google Shape;971;g2e4f61ca06a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e48a528fe3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6" name="Google Shape;976;g2e48a528fe3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e52742f825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4" name="Google Shape;984;g2e52742f825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e52742f82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2" name="Google Shape;992;g2e52742f825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7"/>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7"/>
          <p:cNvSpPr txBox="1"/>
          <p:nvPr>
            <p:ph idx="1" type="subTitle"/>
          </p:nvPr>
        </p:nvSpPr>
        <p:spPr>
          <a:xfrm>
            <a:off x="275670" y="5138370"/>
            <a:ext cx="8229330" cy="257661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8"/>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8"/>
          <p:cNvSpPr txBox="1"/>
          <p:nvPr>
            <p:ph idx="1" type="body"/>
          </p:nvPr>
        </p:nvSpPr>
        <p:spPr>
          <a:xfrm>
            <a:off x="275670" y="5138370"/>
            <a:ext cx="822933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8" name="Google Shape;48;p18"/>
          <p:cNvSpPr txBox="1"/>
          <p:nvPr>
            <p:ph idx="2" type="body"/>
          </p:nvPr>
        </p:nvSpPr>
        <p:spPr>
          <a:xfrm>
            <a:off x="275670" y="6484050"/>
            <a:ext cx="822933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9"/>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19"/>
          <p:cNvSpPr txBox="1"/>
          <p:nvPr>
            <p:ph idx="1" type="body"/>
          </p:nvPr>
        </p:nvSpPr>
        <p:spPr>
          <a:xfrm>
            <a:off x="27567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2" name="Google Shape;52;p19"/>
          <p:cNvSpPr txBox="1"/>
          <p:nvPr>
            <p:ph idx="2" type="body"/>
          </p:nvPr>
        </p:nvSpPr>
        <p:spPr>
          <a:xfrm>
            <a:off x="449253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 name="Google Shape;53;p19"/>
          <p:cNvSpPr txBox="1"/>
          <p:nvPr>
            <p:ph idx="3" type="body"/>
          </p:nvPr>
        </p:nvSpPr>
        <p:spPr>
          <a:xfrm>
            <a:off x="275670" y="648405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4" name="Google Shape;54;p19"/>
          <p:cNvSpPr txBox="1"/>
          <p:nvPr>
            <p:ph idx="4" type="body"/>
          </p:nvPr>
        </p:nvSpPr>
        <p:spPr>
          <a:xfrm>
            <a:off x="4492530" y="648405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20"/>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20"/>
          <p:cNvSpPr txBox="1"/>
          <p:nvPr>
            <p:ph idx="1" type="body"/>
          </p:nvPr>
        </p:nvSpPr>
        <p:spPr>
          <a:xfrm>
            <a:off x="275670" y="513837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8" name="Google Shape;58;p20"/>
          <p:cNvSpPr txBox="1"/>
          <p:nvPr>
            <p:ph idx="2" type="body"/>
          </p:nvPr>
        </p:nvSpPr>
        <p:spPr>
          <a:xfrm>
            <a:off x="3058290" y="513837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9" name="Google Shape;59;p20"/>
          <p:cNvSpPr txBox="1"/>
          <p:nvPr>
            <p:ph idx="3" type="body"/>
          </p:nvPr>
        </p:nvSpPr>
        <p:spPr>
          <a:xfrm>
            <a:off x="5840910" y="513837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0" name="Google Shape;60;p20"/>
          <p:cNvSpPr txBox="1"/>
          <p:nvPr>
            <p:ph idx="4" type="body"/>
          </p:nvPr>
        </p:nvSpPr>
        <p:spPr>
          <a:xfrm>
            <a:off x="275670" y="648405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1" name="Google Shape;61;p20"/>
          <p:cNvSpPr txBox="1"/>
          <p:nvPr>
            <p:ph idx="5" type="body"/>
          </p:nvPr>
        </p:nvSpPr>
        <p:spPr>
          <a:xfrm>
            <a:off x="3058290" y="648405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2" name="Google Shape;62;p20"/>
          <p:cNvSpPr txBox="1"/>
          <p:nvPr>
            <p:ph idx="6" type="body"/>
          </p:nvPr>
        </p:nvSpPr>
        <p:spPr>
          <a:xfrm>
            <a:off x="5840910" y="648405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2" name="Shape 72"/>
        <p:cNvGrpSpPr/>
        <p:nvPr/>
      </p:nvGrpSpPr>
      <p:grpSpPr>
        <a:xfrm>
          <a:off x="0" y="0"/>
          <a:ext cx="0" cy="0"/>
          <a:chOff x="0" y="0"/>
          <a:chExt cx="0" cy="0"/>
        </a:xfrm>
      </p:grpSpPr>
      <p:sp>
        <p:nvSpPr>
          <p:cNvPr id="73" name="Google Shape;73;p9"/>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9"/>
          <p:cNvSpPr txBox="1"/>
          <p:nvPr>
            <p:ph idx="1" type="body"/>
          </p:nvPr>
        </p:nvSpPr>
        <p:spPr>
          <a:xfrm>
            <a:off x="275670" y="5138370"/>
            <a:ext cx="822933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5" name="Google Shape;75;p9"/>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9"/>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Times New Roman"/>
              <a:buNone/>
              <a:defRPr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Times New Roman"/>
              <a:buNone/>
              <a:defRPr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Times New Roman"/>
              <a:buNone/>
              <a:defRPr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Times New Roman"/>
              <a:buNone/>
              <a:defRPr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Times New Roman"/>
              <a:buNone/>
              <a:defRPr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Times New Roman"/>
              <a:buNone/>
              <a:defRPr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Times New Roman"/>
              <a:buNone/>
              <a:defRPr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Times New Roman"/>
              <a:buNone/>
              <a:defRPr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
        <p:nvSpPr>
          <p:cNvPr id="78" name="Google Shape;78;p21"/>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21"/>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0" name="Shape 80"/>
        <p:cNvGrpSpPr/>
        <p:nvPr/>
      </p:nvGrpSpPr>
      <p:grpSpPr>
        <a:xfrm>
          <a:off x="0" y="0"/>
          <a:ext cx="0" cy="0"/>
          <a:chOff x="0" y="0"/>
          <a:chExt cx="0" cy="0"/>
        </a:xfrm>
      </p:grpSpPr>
      <p:sp>
        <p:nvSpPr>
          <p:cNvPr id="81" name="Google Shape;81;p22"/>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2"/>
          <p:cNvSpPr txBox="1"/>
          <p:nvPr>
            <p:ph idx="1" type="subTitle"/>
          </p:nvPr>
        </p:nvSpPr>
        <p:spPr>
          <a:xfrm>
            <a:off x="275670" y="5138370"/>
            <a:ext cx="8229330" cy="257661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22"/>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22"/>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5" name="Shape 85"/>
        <p:cNvGrpSpPr/>
        <p:nvPr/>
      </p:nvGrpSpPr>
      <p:grpSpPr>
        <a:xfrm>
          <a:off x="0" y="0"/>
          <a:ext cx="0" cy="0"/>
          <a:chOff x="0" y="0"/>
          <a:chExt cx="0" cy="0"/>
        </a:xfrm>
      </p:grpSpPr>
      <p:sp>
        <p:nvSpPr>
          <p:cNvPr id="86" name="Google Shape;86;p23"/>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23"/>
          <p:cNvSpPr txBox="1"/>
          <p:nvPr>
            <p:ph idx="1" type="body"/>
          </p:nvPr>
        </p:nvSpPr>
        <p:spPr>
          <a:xfrm>
            <a:off x="275670" y="5138370"/>
            <a:ext cx="401571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8" name="Google Shape;88;p23"/>
          <p:cNvSpPr txBox="1"/>
          <p:nvPr>
            <p:ph idx="2" type="body"/>
          </p:nvPr>
        </p:nvSpPr>
        <p:spPr>
          <a:xfrm>
            <a:off x="4492530" y="5138370"/>
            <a:ext cx="401571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9" name="Google Shape;89;p23"/>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23"/>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4"/>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24"/>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24"/>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5" name="Shape 95"/>
        <p:cNvGrpSpPr/>
        <p:nvPr/>
      </p:nvGrpSpPr>
      <p:grpSpPr>
        <a:xfrm>
          <a:off x="0" y="0"/>
          <a:ext cx="0" cy="0"/>
          <a:chOff x="0" y="0"/>
          <a:chExt cx="0" cy="0"/>
        </a:xfrm>
      </p:grpSpPr>
      <p:sp>
        <p:nvSpPr>
          <p:cNvPr id="96" name="Google Shape;96;p25"/>
          <p:cNvSpPr txBox="1"/>
          <p:nvPr>
            <p:ph idx="1" type="subTitle"/>
          </p:nvPr>
        </p:nvSpPr>
        <p:spPr>
          <a:xfrm>
            <a:off x="755190" y="588600"/>
            <a:ext cx="6853140" cy="1028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5"/>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5"/>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9" name="Shape 99"/>
        <p:cNvGrpSpPr/>
        <p:nvPr/>
      </p:nvGrpSpPr>
      <p:grpSpPr>
        <a:xfrm>
          <a:off x="0" y="0"/>
          <a:ext cx="0" cy="0"/>
          <a:chOff x="0" y="0"/>
          <a:chExt cx="0" cy="0"/>
        </a:xfrm>
      </p:grpSpPr>
      <p:sp>
        <p:nvSpPr>
          <p:cNvPr id="100" name="Google Shape;100;p26"/>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6"/>
          <p:cNvSpPr txBox="1"/>
          <p:nvPr>
            <p:ph idx="1" type="body"/>
          </p:nvPr>
        </p:nvSpPr>
        <p:spPr>
          <a:xfrm>
            <a:off x="27567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2" name="Google Shape;102;p26"/>
          <p:cNvSpPr txBox="1"/>
          <p:nvPr>
            <p:ph idx="2" type="body"/>
          </p:nvPr>
        </p:nvSpPr>
        <p:spPr>
          <a:xfrm>
            <a:off x="4492530" y="5138370"/>
            <a:ext cx="401571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3" name="Google Shape;103;p26"/>
          <p:cNvSpPr txBox="1"/>
          <p:nvPr>
            <p:ph idx="3" type="body"/>
          </p:nvPr>
        </p:nvSpPr>
        <p:spPr>
          <a:xfrm>
            <a:off x="275670" y="648405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4" name="Google Shape;104;p26"/>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6"/>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6" name="Shape 106"/>
        <p:cNvGrpSpPr/>
        <p:nvPr/>
      </p:nvGrpSpPr>
      <p:grpSpPr>
        <a:xfrm>
          <a:off x="0" y="0"/>
          <a:ext cx="0" cy="0"/>
          <a:chOff x="0" y="0"/>
          <a:chExt cx="0" cy="0"/>
        </a:xfrm>
      </p:grpSpPr>
      <p:sp>
        <p:nvSpPr>
          <p:cNvPr id="107" name="Google Shape;107;p27"/>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7"/>
          <p:cNvSpPr txBox="1"/>
          <p:nvPr>
            <p:ph idx="1" type="body"/>
          </p:nvPr>
        </p:nvSpPr>
        <p:spPr>
          <a:xfrm>
            <a:off x="275670" y="5138370"/>
            <a:ext cx="401571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9" name="Google Shape;109;p27"/>
          <p:cNvSpPr txBox="1"/>
          <p:nvPr>
            <p:ph idx="2" type="body"/>
          </p:nvPr>
        </p:nvSpPr>
        <p:spPr>
          <a:xfrm>
            <a:off x="449253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0" name="Google Shape;110;p27"/>
          <p:cNvSpPr txBox="1"/>
          <p:nvPr>
            <p:ph idx="3" type="body"/>
          </p:nvPr>
        </p:nvSpPr>
        <p:spPr>
          <a:xfrm>
            <a:off x="4492530" y="648405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1" name="Google Shape;111;p27"/>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7"/>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3" name="Shape 113"/>
        <p:cNvGrpSpPr/>
        <p:nvPr/>
      </p:nvGrpSpPr>
      <p:grpSpPr>
        <a:xfrm>
          <a:off x="0" y="0"/>
          <a:ext cx="0" cy="0"/>
          <a:chOff x="0" y="0"/>
          <a:chExt cx="0" cy="0"/>
        </a:xfrm>
      </p:grpSpPr>
      <p:sp>
        <p:nvSpPr>
          <p:cNvPr id="114" name="Google Shape;114;p28"/>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8"/>
          <p:cNvSpPr txBox="1"/>
          <p:nvPr>
            <p:ph idx="1" type="body"/>
          </p:nvPr>
        </p:nvSpPr>
        <p:spPr>
          <a:xfrm>
            <a:off x="27567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6" name="Google Shape;116;p28"/>
          <p:cNvSpPr txBox="1"/>
          <p:nvPr>
            <p:ph idx="2" type="body"/>
          </p:nvPr>
        </p:nvSpPr>
        <p:spPr>
          <a:xfrm>
            <a:off x="449253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7" name="Google Shape;117;p28"/>
          <p:cNvSpPr txBox="1"/>
          <p:nvPr>
            <p:ph idx="3" type="body"/>
          </p:nvPr>
        </p:nvSpPr>
        <p:spPr>
          <a:xfrm>
            <a:off x="275670" y="6484050"/>
            <a:ext cx="822933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8" name="Google Shape;118;p28"/>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28"/>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0" name="Shape 120"/>
        <p:cNvGrpSpPr/>
        <p:nvPr/>
      </p:nvGrpSpPr>
      <p:grpSpPr>
        <a:xfrm>
          <a:off x="0" y="0"/>
          <a:ext cx="0" cy="0"/>
          <a:chOff x="0" y="0"/>
          <a:chExt cx="0" cy="0"/>
        </a:xfrm>
      </p:grpSpPr>
      <p:sp>
        <p:nvSpPr>
          <p:cNvPr id="121" name="Google Shape;121;p29"/>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29"/>
          <p:cNvSpPr txBox="1"/>
          <p:nvPr>
            <p:ph idx="1" type="body"/>
          </p:nvPr>
        </p:nvSpPr>
        <p:spPr>
          <a:xfrm>
            <a:off x="275670" y="5138370"/>
            <a:ext cx="822933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3" name="Google Shape;123;p29"/>
          <p:cNvSpPr txBox="1"/>
          <p:nvPr>
            <p:ph idx="2" type="body"/>
          </p:nvPr>
        </p:nvSpPr>
        <p:spPr>
          <a:xfrm>
            <a:off x="275670" y="6484050"/>
            <a:ext cx="822933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4" name="Google Shape;124;p29"/>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29"/>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6" name="Shape 126"/>
        <p:cNvGrpSpPr/>
        <p:nvPr/>
      </p:nvGrpSpPr>
      <p:grpSpPr>
        <a:xfrm>
          <a:off x="0" y="0"/>
          <a:ext cx="0" cy="0"/>
          <a:chOff x="0" y="0"/>
          <a:chExt cx="0" cy="0"/>
        </a:xfrm>
      </p:grpSpPr>
      <p:sp>
        <p:nvSpPr>
          <p:cNvPr id="127" name="Google Shape;127;p30"/>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30"/>
          <p:cNvSpPr txBox="1"/>
          <p:nvPr>
            <p:ph idx="1" type="body"/>
          </p:nvPr>
        </p:nvSpPr>
        <p:spPr>
          <a:xfrm>
            <a:off x="27567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9" name="Google Shape;129;p30"/>
          <p:cNvSpPr txBox="1"/>
          <p:nvPr>
            <p:ph idx="2" type="body"/>
          </p:nvPr>
        </p:nvSpPr>
        <p:spPr>
          <a:xfrm>
            <a:off x="449253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0" name="Google Shape;130;p30"/>
          <p:cNvSpPr txBox="1"/>
          <p:nvPr>
            <p:ph idx="3" type="body"/>
          </p:nvPr>
        </p:nvSpPr>
        <p:spPr>
          <a:xfrm>
            <a:off x="275670" y="648405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1" name="Google Shape;131;p30"/>
          <p:cNvSpPr txBox="1"/>
          <p:nvPr>
            <p:ph idx="4" type="body"/>
          </p:nvPr>
        </p:nvSpPr>
        <p:spPr>
          <a:xfrm>
            <a:off x="4492530" y="648405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2" name="Google Shape;132;p30"/>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30"/>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4" name="Shape 134"/>
        <p:cNvGrpSpPr/>
        <p:nvPr/>
      </p:nvGrpSpPr>
      <p:grpSpPr>
        <a:xfrm>
          <a:off x="0" y="0"/>
          <a:ext cx="0" cy="0"/>
          <a:chOff x="0" y="0"/>
          <a:chExt cx="0" cy="0"/>
        </a:xfrm>
      </p:grpSpPr>
      <p:sp>
        <p:nvSpPr>
          <p:cNvPr id="135" name="Google Shape;135;p31"/>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31"/>
          <p:cNvSpPr txBox="1"/>
          <p:nvPr>
            <p:ph idx="1" type="body"/>
          </p:nvPr>
        </p:nvSpPr>
        <p:spPr>
          <a:xfrm>
            <a:off x="275670" y="513837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7" name="Google Shape;137;p31"/>
          <p:cNvSpPr txBox="1"/>
          <p:nvPr>
            <p:ph idx="2" type="body"/>
          </p:nvPr>
        </p:nvSpPr>
        <p:spPr>
          <a:xfrm>
            <a:off x="3058290" y="513837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8" name="Google Shape;138;p31"/>
          <p:cNvSpPr txBox="1"/>
          <p:nvPr>
            <p:ph idx="3" type="body"/>
          </p:nvPr>
        </p:nvSpPr>
        <p:spPr>
          <a:xfrm>
            <a:off x="5840910" y="513837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9" name="Google Shape;139;p31"/>
          <p:cNvSpPr txBox="1"/>
          <p:nvPr>
            <p:ph idx="4" type="body"/>
          </p:nvPr>
        </p:nvSpPr>
        <p:spPr>
          <a:xfrm>
            <a:off x="275670" y="648405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0" name="Google Shape;140;p31"/>
          <p:cNvSpPr txBox="1"/>
          <p:nvPr>
            <p:ph idx="5" type="body"/>
          </p:nvPr>
        </p:nvSpPr>
        <p:spPr>
          <a:xfrm>
            <a:off x="3058290" y="648405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1" name="Google Shape;141;p31"/>
          <p:cNvSpPr txBox="1"/>
          <p:nvPr>
            <p:ph idx="6" type="body"/>
          </p:nvPr>
        </p:nvSpPr>
        <p:spPr>
          <a:xfrm>
            <a:off x="5840910" y="6484050"/>
            <a:ext cx="264978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2" name="Google Shape;142;p31"/>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3" name="Google Shape;143;p31"/>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11"/>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11"/>
          <p:cNvSpPr txBox="1"/>
          <p:nvPr>
            <p:ph idx="1" type="body"/>
          </p:nvPr>
        </p:nvSpPr>
        <p:spPr>
          <a:xfrm>
            <a:off x="275670" y="5138370"/>
            <a:ext cx="822933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12"/>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12"/>
          <p:cNvSpPr txBox="1"/>
          <p:nvPr>
            <p:ph idx="1" type="body"/>
          </p:nvPr>
        </p:nvSpPr>
        <p:spPr>
          <a:xfrm>
            <a:off x="275670" y="5138370"/>
            <a:ext cx="401571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 name="Google Shape;25;p12"/>
          <p:cNvSpPr txBox="1"/>
          <p:nvPr>
            <p:ph idx="2" type="body"/>
          </p:nvPr>
        </p:nvSpPr>
        <p:spPr>
          <a:xfrm>
            <a:off x="4492530" y="5138370"/>
            <a:ext cx="401571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3"/>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14"/>
          <p:cNvSpPr txBox="1"/>
          <p:nvPr>
            <p:ph idx="1" type="subTitle"/>
          </p:nvPr>
        </p:nvSpPr>
        <p:spPr>
          <a:xfrm>
            <a:off x="755190" y="588600"/>
            <a:ext cx="6853140" cy="1028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15"/>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15"/>
          <p:cNvSpPr txBox="1"/>
          <p:nvPr>
            <p:ph idx="1" type="body"/>
          </p:nvPr>
        </p:nvSpPr>
        <p:spPr>
          <a:xfrm>
            <a:off x="27567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3" name="Google Shape;33;p15"/>
          <p:cNvSpPr txBox="1"/>
          <p:nvPr>
            <p:ph idx="2" type="body"/>
          </p:nvPr>
        </p:nvSpPr>
        <p:spPr>
          <a:xfrm>
            <a:off x="4492530" y="5138370"/>
            <a:ext cx="401571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4" name="Google Shape;34;p15"/>
          <p:cNvSpPr txBox="1"/>
          <p:nvPr>
            <p:ph idx="3" type="body"/>
          </p:nvPr>
        </p:nvSpPr>
        <p:spPr>
          <a:xfrm>
            <a:off x="275670" y="648405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16"/>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16"/>
          <p:cNvSpPr txBox="1"/>
          <p:nvPr>
            <p:ph idx="1" type="body"/>
          </p:nvPr>
        </p:nvSpPr>
        <p:spPr>
          <a:xfrm>
            <a:off x="275670" y="5138370"/>
            <a:ext cx="4015710" cy="25766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8" name="Google Shape;38;p16"/>
          <p:cNvSpPr txBox="1"/>
          <p:nvPr>
            <p:ph idx="2" type="body"/>
          </p:nvPr>
        </p:nvSpPr>
        <p:spPr>
          <a:xfrm>
            <a:off x="449253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 name="Google Shape;39;p16"/>
          <p:cNvSpPr txBox="1"/>
          <p:nvPr>
            <p:ph idx="3" type="body"/>
          </p:nvPr>
        </p:nvSpPr>
        <p:spPr>
          <a:xfrm>
            <a:off x="4492530" y="648405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7"/>
          <p:cNvSpPr txBox="1"/>
          <p:nvPr>
            <p:ph type="title"/>
          </p:nvPr>
        </p:nvSpPr>
        <p:spPr>
          <a:xfrm>
            <a:off x="755190" y="181710"/>
            <a:ext cx="6853140" cy="239463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17"/>
          <p:cNvSpPr txBox="1"/>
          <p:nvPr>
            <p:ph idx="1" type="body"/>
          </p:nvPr>
        </p:nvSpPr>
        <p:spPr>
          <a:xfrm>
            <a:off x="27567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3" name="Google Shape;43;p17"/>
          <p:cNvSpPr txBox="1"/>
          <p:nvPr>
            <p:ph idx="2" type="body"/>
          </p:nvPr>
        </p:nvSpPr>
        <p:spPr>
          <a:xfrm>
            <a:off x="4492530" y="5138370"/>
            <a:ext cx="401571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4" name="Google Shape;44;p17"/>
          <p:cNvSpPr txBox="1"/>
          <p:nvPr>
            <p:ph idx="3" type="body"/>
          </p:nvPr>
        </p:nvSpPr>
        <p:spPr>
          <a:xfrm>
            <a:off x="275670" y="6484050"/>
            <a:ext cx="8229330" cy="12287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5.xml"/><Relationship Id="rId10" Type="http://schemas.openxmlformats.org/officeDocument/2006/relationships/slideLayout" Target="../slideLayouts/slideLayout4.xml"/><Relationship Id="rId13" Type="http://schemas.openxmlformats.org/officeDocument/2006/relationships/slideLayout" Target="../slideLayouts/slideLayout7.xml"/><Relationship Id="rId12" Type="http://schemas.openxmlformats.org/officeDocument/2006/relationships/slideLayout" Target="../slideLayouts/slideLayout6.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slideLayout" Target="../slideLayouts/slideLayout3.xml"/><Relationship Id="rId15" Type="http://schemas.openxmlformats.org/officeDocument/2006/relationships/slideLayout" Target="../slideLayouts/slideLayout9.xml"/><Relationship Id="rId14" Type="http://schemas.openxmlformats.org/officeDocument/2006/relationships/slideLayout" Target="../slideLayouts/slideLayout8.xml"/><Relationship Id="rId17" Type="http://schemas.openxmlformats.org/officeDocument/2006/relationships/slideLayout" Target="../slideLayouts/slideLayout11.xml"/><Relationship Id="rId16" Type="http://schemas.openxmlformats.org/officeDocument/2006/relationships/slideLayout" Target="../slideLayouts/slideLayout10.xml"/><Relationship Id="rId5" Type="http://schemas.openxmlformats.org/officeDocument/2006/relationships/image" Target="../media/image9.png"/><Relationship Id="rId19" Type="http://schemas.openxmlformats.org/officeDocument/2006/relationships/theme" Target="../theme/theme3.xml"/><Relationship Id="rId6" Type="http://schemas.openxmlformats.org/officeDocument/2006/relationships/image" Target="../media/image10.png"/><Relationship Id="rId18" Type="http://schemas.openxmlformats.org/officeDocument/2006/relationships/slideLayout" Target="../slideLayouts/slideLayout12.xml"/><Relationship Id="rId7" Type="http://schemas.openxmlformats.org/officeDocument/2006/relationships/slideLayout" Target="../slideLayouts/slideLayout1.xml"/><Relationship Id="rId8"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1.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6"/>
          <p:cNvPicPr preferRelativeResize="0"/>
          <p:nvPr/>
        </p:nvPicPr>
        <p:blipFill rotWithShape="1">
          <a:blip r:embed="rId1">
            <a:alphaModFix amt="20000"/>
          </a:blip>
          <a:srcRect b="0" l="0" r="0" t="0"/>
          <a:stretch/>
        </p:blipFill>
        <p:spPr>
          <a:xfrm>
            <a:off x="2601180" y="1017900"/>
            <a:ext cx="3941460" cy="4125330"/>
          </a:xfrm>
          <a:prstGeom prst="rect">
            <a:avLst/>
          </a:prstGeom>
          <a:noFill/>
          <a:ln>
            <a:noFill/>
          </a:ln>
          <a:effectLst>
            <a:outerShdw rotWithShape="0" dir="5400000" dist="12600">
              <a:srgbClr val="000000">
                <a:alpha val="23137"/>
              </a:srgbClr>
            </a:outerShdw>
          </a:effectLst>
        </p:spPr>
      </p:pic>
      <p:sp>
        <p:nvSpPr>
          <p:cNvPr id="7" name="Google Shape;7;p6"/>
          <p:cNvSpPr/>
          <p:nvPr/>
        </p:nvSpPr>
        <p:spPr>
          <a:xfrm>
            <a:off x="728190" y="2873610"/>
            <a:ext cx="7687440" cy="66420"/>
          </a:xfrm>
          <a:prstGeom prst="rect">
            <a:avLst/>
          </a:prstGeom>
          <a:solidFill>
            <a:srgbClr val="CB0017"/>
          </a:solidFill>
          <a:ln>
            <a:noFill/>
          </a:ln>
        </p:spPr>
        <p:txBody>
          <a:bodyPr anchorCtr="0" anchor="ctr" bIns="32925" lIns="67500" spcFirstLastPara="1" rIns="67500" wrap="square" tIns="32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 name="Google Shape;8;p6"/>
          <p:cNvPicPr preferRelativeResize="0"/>
          <p:nvPr/>
        </p:nvPicPr>
        <p:blipFill rotWithShape="1">
          <a:blip r:embed="rId2">
            <a:alphaModFix/>
          </a:blip>
          <a:srcRect b="0" l="0" r="0" t="0"/>
          <a:stretch/>
        </p:blipFill>
        <p:spPr>
          <a:xfrm>
            <a:off x="7183890" y="5415930"/>
            <a:ext cx="1359450" cy="521370"/>
          </a:xfrm>
          <a:prstGeom prst="rect">
            <a:avLst/>
          </a:prstGeom>
          <a:noFill/>
          <a:ln>
            <a:noFill/>
          </a:ln>
        </p:spPr>
      </p:pic>
      <p:pic>
        <p:nvPicPr>
          <p:cNvPr id="9" name="Google Shape;9;p6"/>
          <p:cNvPicPr preferRelativeResize="0"/>
          <p:nvPr/>
        </p:nvPicPr>
        <p:blipFill rotWithShape="1">
          <a:blip r:embed="rId3">
            <a:alphaModFix/>
          </a:blip>
          <a:srcRect b="0" l="0" r="0" t="0"/>
          <a:stretch/>
        </p:blipFill>
        <p:spPr>
          <a:xfrm>
            <a:off x="653130" y="5692950"/>
            <a:ext cx="1480950" cy="564840"/>
          </a:xfrm>
          <a:prstGeom prst="rect">
            <a:avLst/>
          </a:prstGeom>
          <a:noFill/>
          <a:ln>
            <a:noFill/>
          </a:ln>
        </p:spPr>
      </p:pic>
      <p:pic>
        <p:nvPicPr>
          <p:cNvPr id="10" name="Google Shape;10;p6"/>
          <p:cNvPicPr preferRelativeResize="0"/>
          <p:nvPr/>
        </p:nvPicPr>
        <p:blipFill rotWithShape="1">
          <a:blip r:embed="rId4">
            <a:alphaModFix/>
          </a:blip>
          <a:srcRect b="0" l="0" r="0" t="0"/>
          <a:stretch/>
        </p:blipFill>
        <p:spPr>
          <a:xfrm>
            <a:off x="9382770" y="154710"/>
            <a:ext cx="1577340" cy="1577340"/>
          </a:xfrm>
          <a:prstGeom prst="rect">
            <a:avLst/>
          </a:prstGeom>
          <a:noFill/>
          <a:ln>
            <a:noFill/>
          </a:ln>
        </p:spPr>
      </p:pic>
      <p:sp>
        <p:nvSpPr>
          <p:cNvPr id="11" name="Google Shape;11;p6"/>
          <p:cNvSpPr txBox="1"/>
          <p:nvPr>
            <p:ph type="title"/>
          </p:nvPr>
        </p:nvSpPr>
        <p:spPr>
          <a:xfrm>
            <a:off x="755190" y="181710"/>
            <a:ext cx="6853140" cy="239463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6"/>
          <p:cNvSpPr txBox="1"/>
          <p:nvPr>
            <p:ph idx="1" type="body"/>
          </p:nvPr>
        </p:nvSpPr>
        <p:spPr>
          <a:xfrm>
            <a:off x="275670" y="5138370"/>
            <a:ext cx="8229330" cy="257661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3" name="Google Shape;13;p6"/>
          <p:cNvPicPr preferRelativeResize="0"/>
          <p:nvPr/>
        </p:nvPicPr>
        <p:blipFill rotWithShape="1">
          <a:blip r:embed="rId5">
            <a:alphaModFix/>
          </a:blip>
          <a:srcRect b="0" l="0" r="0" t="0"/>
          <a:stretch/>
        </p:blipFill>
        <p:spPr>
          <a:xfrm>
            <a:off x="6024780" y="264600"/>
            <a:ext cx="3047220" cy="815400"/>
          </a:xfrm>
          <a:prstGeom prst="rect">
            <a:avLst/>
          </a:prstGeom>
          <a:noFill/>
          <a:ln>
            <a:noFill/>
          </a:ln>
        </p:spPr>
      </p:pic>
      <p:pic>
        <p:nvPicPr>
          <p:cNvPr id="14" name="Google Shape;14;p6"/>
          <p:cNvPicPr preferRelativeResize="0"/>
          <p:nvPr/>
        </p:nvPicPr>
        <p:blipFill>
          <a:blip r:embed="rId6">
            <a:alphaModFix/>
          </a:blip>
          <a:stretch>
            <a:fillRect/>
          </a:stretch>
        </p:blipFill>
        <p:spPr>
          <a:xfrm>
            <a:off x="93013" y="26200"/>
            <a:ext cx="2601174" cy="99170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8"/>
          <p:cNvSpPr/>
          <p:nvPr/>
        </p:nvSpPr>
        <p:spPr>
          <a:xfrm>
            <a:off x="0" y="0"/>
            <a:ext cx="540000" cy="5151870"/>
          </a:xfrm>
          <a:prstGeom prst="rect">
            <a:avLst/>
          </a:prstGeom>
          <a:solidFill>
            <a:srgbClr val="CB0017"/>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 name="Google Shape;65;p8"/>
          <p:cNvSpPr txBox="1"/>
          <p:nvPr>
            <p:ph type="title"/>
          </p:nvPr>
        </p:nvSpPr>
        <p:spPr>
          <a:xfrm>
            <a:off x="1350000" y="205200"/>
            <a:ext cx="7336440" cy="33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8"/>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FFFFFF"/>
              </a:buClr>
              <a:buSzPts val="1500"/>
              <a:buFont typeface="Times New Roman"/>
              <a:buNone/>
              <a:defRPr b="0" i="0" sz="1500" u="none" cap="none" strike="noStrik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8"/>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
        <p:nvSpPr>
          <p:cNvPr id="69" name="Google Shape;69;p8"/>
          <p:cNvSpPr/>
          <p:nvPr/>
        </p:nvSpPr>
        <p:spPr>
          <a:xfrm>
            <a:off x="270" y="4439880"/>
            <a:ext cx="540000" cy="711990"/>
          </a:xfrm>
          <a:prstGeom prst="rect">
            <a:avLst/>
          </a:prstGeom>
          <a:solidFill>
            <a:srgbClr val="262626"/>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0" name="Google Shape;70;p8"/>
          <p:cNvPicPr preferRelativeResize="0"/>
          <p:nvPr/>
        </p:nvPicPr>
        <p:blipFill rotWithShape="1">
          <a:blip r:embed="rId1">
            <a:alphaModFix/>
          </a:blip>
          <a:srcRect b="0" l="0" r="0" t="0"/>
          <a:stretch/>
        </p:blipFill>
        <p:spPr>
          <a:xfrm>
            <a:off x="405000" y="6075000"/>
            <a:ext cx="560250" cy="560250"/>
          </a:xfrm>
          <a:prstGeom prst="rect">
            <a:avLst/>
          </a:prstGeom>
          <a:noFill/>
          <a:ln>
            <a:noFill/>
          </a:ln>
        </p:spPr>
      </p:pic>
      <p:pic>
        <p:nvPicPr>
          <p:cNvPr id="71" name="Google Shape;71;p8"/>
          <p:cNvPicPr preferRelativeResize="0"/>
          <p:nvPr/>
        </p:nvPicPr>
        <p:blipFill rotWithShape="1">
          <a:blip r:embed="rId2">
            <a:alphaModFix/>
          </a:blip>
          <a:srcRect b="0" l="0" r="0" t="0"/>
          <a:stretch/>
        </p:blipFill>
        <p:spPr>
          <a:xfrm>
            <a:off x="1080" y="4533840"/>
            <a:ext cx="563490" cy="540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hyperlink" Target="http://www.youtube.com/watch?v=PsmpY6ZeT4I" TargetMode="External"/><Relationship Id="rId4" Type="http://schemas.openxmlformats.org/officeDocument/2006/relationships/image" Target="../media/image83.jpg"/><Relationship Id="rId5" Type="http://schemas.openxmlformats.org/officeDocument/2006/relationships/image" Target="../media/image76.png"/><Relationship Id="rId6" Type="http://schemas.openxmlformats.org/officeDocument/2006/relationships/image" Target="../media/image8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99.png"/><Relationship Id="rId4" Type="http://schemas.openxmlformats.org/officeDocument/2006/relationships/image" Target="../media/image103.png"/><Relationship Id="rId5" Type="http://schemas.openxmlformats.org/officeDocument/2006/relationships/hyperlink" Target="http://www.youtube.com/watch?v=7zhAj4dYORw" TargetMode="External"/><Relationship Id="rId6" Type="http://schemas.openxmlformats.org/officeDocument/2006/relationships/image" Target="../media/image89.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76.png"/><Relationship Id="rId4" Type="http://schemas.openxmlformats.org/officeDocument/2006/relationships/image" Target="../media/image8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hyperlink" Target="http://www.youtube.com/watch?v=jJ4Xdin1gg4" TargetMode="External"/><Relationship Id="rId4" Type="http://schemas.openxmlformats.org/officeDocument/2006/relationships/image" Target="../media/image94.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0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 Id="rId5" Type="http://schemas.openxmlformats.org/officeDocument/2006/relationships/hyperlink" Target="https://roboticslaburjc.github.io/"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www.youtube.com/watch?v=3KflagFjR8Q" TargetMode="External"/><Relationship Id="rId4" Type="http://schemas.openxmlformats.org/officeDocument/2006/relationships/image" Target="../media/image6.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 Id="rId5" Type="http://schemas.openxmlformats.org/officeDocument/2006/relationships/hyperlink" Target="https://roboticslaburjc.github.io/"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3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8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www.youtube.com/watch?v=xDzGYq1Kl-8" TargetMode="External"/><Relationship Id="rId4" Type="http://schemas.openxmlformats.org/officeDocument/2006/relationships/image" Target="../media/image29.jpg"/><Relationship Id="rId5" Type="http://schemas.openxmlformats.org/officeDocument/2006/relationships/hyperlink" Target="http://www.youtube.com/watch?v=SKO2n4zFbnU" TargetMode="External"/><Relationship Id="rId6"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16.png"/><Relationship Id="rId9" Type="http://schemas.openxmlformats.org/officeDocument/2006/relationships/image" Target="../media/image34.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30.png"/><Relationship Id="rId8"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www.youtube.com/watch?v=gDP9nWCL0Vg" TargetMode="External"/><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0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hyperlink" Target="http://www.youtube.com/watch?v=ze_LDkmCymk" TargetMode="External"/><Relationship Id="rId5" Type="http://schemas.openxmlformats.org/officeDocument/2006/relationships/image" Target="../media/image5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49.png"/><Relationship Id="rId4" Type="http://schemas.openxmlformats.org/officeDocument/2006/relationships/hyperlink" Target="http://www.youtube.com/watch?v=rcrOF5t3MC4" TargetMode="External"/><Relationship Id="rId5" Type="http://schemas.openxmlformats.org/officeDocument/2006/relationships/image" Target="../media/image4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www.youtube.com/watch?v=ntIczNQKfjQ" TargetMode="External"/><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9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52.png"/><Relationship Id="rId4" Type="http://schemas.openxmlformats.org/officeDocument/2006/relationships/image" Target="../media/image67.png"/><Relationship Id="rId5"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61.png"/><Relationship Id="rId4" Type="http://schemas.openxmlformats.org/officeDocument/2006/relationships/image" Target="../media/image65.jpg"/><Relationship Id="rId5" Type="http://schemas.openxmlformats.org/officeDocument/2006/relationships/image" Target="../media/image64.jpg"/><Relationship Id="rId6" Type="http://schemas.openxmlformats.org/officeDocument/2006/relationships/image" Target="../media/image6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70.png"/><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30.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1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30.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hyperlink" Target="http://www.youtube.com/watch?v=3KflagFjR8Q" TargetMode="External"/><Relationship Id="rId7" Type="http://schemas.openxmlformats.org/officeDocument/2006/relationships/image" Target="../media/image6.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8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0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9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93.png"/><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97.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hyperlink" Target="http://www.youtube.com/watch?v=mVSfxQeWwrQ" TargetMode="External"/><Relationship Id="rId4" Type="http://schemas.openxmlformats.org/officeDocument/2006/relationships/image" Target="../media/image8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149" name="Google Shape;149;p1"/>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Author</a:t>
            </a:r>
            <a:endParaRPr>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Supervisor</a:t>
            </a:r>
            <a:endParaRPr>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i="1" lang="en">
                <a:latin typeface="Gill Sans"/>
                <a:ea typeface="Gill Sans"/>
                <a:cs typeface="Gill Sans"/>
                <a:sym typeface="Gill Sans"/>
              </a:rPr>
              <a:t>José María Cañas Plaza</a:t>
            </a:r>
            <a:endParaRPr i="1">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Doctoral Program in Information and Communications Technologies</a:t>
            </a:r>
            <a:endParaRPr>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International Doctoral School</a:t>
            </a:r>
            <a:endParaRPr>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2024</a:t>
            </a:r>
            <a:endParaRPr>
              <a:latin typeface="Gill Sans"/>
              <a:ea typeface="Gill Sans"/>
              <a:cs typeface="Gill Sans"/>
              <a:sym typeface="Gill Sans"/>
            </a:endParaRPr>
          </a:p>
          <a:p>
            <a:pPr indent="0" lvl="0" marL="0" rtl="0" algn="ctr">
              <a:spcBef>
                <a:spcPts val="0"/>
              </a:spcBef>
              <a:spcAft>
                <a:spcPts val="0"/>
              </a:spcAft>
              <a:buClr>
                <a:schemeClr val="dk1"/>
              </a:buClr>
              <a:buSzPts val="1400"/>
              <a:buFont typeface="Arial"/>
              <a:buNone/>
            </a:pPr>
            <a:r>
              <a:rPr lang="en">
                <a:solidFill>
                  <a:schemeClr val="dk1"/>
                </a:solidFill>
                <a:latin typeface="Gill Sans"/>
                <a:ea typeface="Gill Sans"/>
                <a:cs typeface="Gill Sans"/>
                <a:sym typeface="Gill Sans"/>
              </a:rPr>
              <a:t>@sergiopaniego</a:t>
            </a:r>
            <a:endParaRPr>
              <a:solidFill>
                <a:schemeClr val="dk1"/>
              </a:solidFill>
              <a:latin typeface="Gill Sans"/>
              <a:ea typeface="Gill Sans"/>
              <a:cs typeface="Gill Sans"/>
              <a:sym typeface="Gill Sans"/>
            </a:endParaRPr>
          </a:p>
          <a:p>
            <a:pPr indent="0" lvl="0" marL="0" rtl="0" algn="ctr">
              <a:spcBef>
                <a:spcPts val="0"/>
              </a:spcBef>
              <a:spcAft>
                <a:spcPts val="0"/>
              </a:spcAft>
              <a:buClr>
                <a:schemeClr val="dk1"/>
              </a:buClr>
              <a:buSzPts val="1400"/>
              <a:buFont typeface="Arial"/>
              <a:buNone/>
            </a:pPr>
            <a:r>
              <a:rPr lang="en" u="sng">
                <a:solidFill>
                  <a:schemeClr val="hlink"/>
                </a:solidFill>
                <a:latin typeface="Gill Sans"/>
                <a:ea typeface="Gill Sans"/>
                <a:cs typeface="Gill Sans"/>
                <a:sym typeface="Gill Sans"/>
                <a:hlinkClick r:id="rId3"/>
              </a:rPr>
              <a:t>sergio.paniego@urjc.es</a:t>
            </a:r>
            <a:endParaRPr>
              <a:solidFill>
                <a:schemeClr val="dk1"/>
              </a:solidFill>
              <a:latin typeface="Gill Sans"/>
              <a:ea typeface="Gill Sans"/>
              <a:cs typeface="Gill Sans"/>
              <a:sym typeface="Gill Sans"/>
            </a:endParaRPr>
          </a:p>
          <a:p>
            <a:pPr indent="0" lvl="0" marL="0" rtl="0" algn="ctr">
              <a:spcBef>
                <a:spcPts val="0"/>
              </a:spcBef>
              <a:spcAft>
                <a:spcPts val="0"/>
              </a:spcAft>
              <a:buClr>
                <a:schemeClr val="dk1"/>
              </a:buClr>
              <a:buSzPts val="1400"/>
              <a:buFont typeface="Arial"/>
              <a:buNone/>
            </a:pPr>
            <a:r>
              <a:rPr lang="en" u="sng">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e48a528fe3_0_10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and modular approaches</a:t>
            </a:r>
            <a:endParaRPr b="0" sz="3000" strike="noStrike">
              <a:solidFill>
                <a:srgbClr val="AB1E23"/>
              </a:solidFill>
              <a:latin typeface="Arial"/>
              <a:ea typeface="Arial"/>
              <a:cs typeface="Arial"/>
              <a:sym typeface="Arial"/>
            </a:endParaRPr>
          </a:p>
        </p:txBody>
      </p:sp>
      <p:sp>
        <p:nvSpPr>
          <p:cNvPr id="223" name="Google Shape;223;g2e48a528fe3_0_105"/>
          <p:cNvSpPr txBox="1"/>
          <p:nvPr>
            <p:ph idx="1" type="body"/>
          </p:nvPr>
        </p:nvSpPr>
        <p:spPr>
          <a:xfrm>
            <a:off x="945000" y="810000"/>
            <a:ext cx="7965000" cy="187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main approaches in the development of AD solutions: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Modular.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End-to-end (E2E).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majority are currently modular but there is a trend towards end-to-end.</a:t>
            </a:r>
            <a:endParaRPr sz="2400">
              <a:latin typeface="Calibri"/>
              <a:ea typeface="Calibri"/>
              <a:cs typeface="Calibri"/>
              <a:sym typeface="Calibri"/>
            </a:endParaRPr>
          </a:p>
        </p:txBody>
      </p:sp>
      <p:sp>
        <p:nvSpPr>
          <p:cNvPr id="224" name="Google Shape;224;g2e48a528fe3_0_10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25" name="Google Shape;225;g2e48a528fe3_0_105"/>
          <p:cNvPicPr preferRelativeResize="0"/>
          <p:nvPr/>
        </p:nvPicPr>
        <p:blipFill>
          <a:blip r:embed="rId3">
            <a:alphaModFix/>
          </a:blip>
          <a:stretch>
            <a:fillRect/>
          </a:stretch>
        </p:blipFill>
        <p:spPr>
          <a:xfrm>
            <a:off x="1675961" y="2571750"/>
            <a:ext cx="6684578" cy="2540475"/>
          </a:xfrm>
          <a:prstGeom prst="rect">
            <a:avLst/>
          </a:prstGeom>
          <a:noFill/>
          <a:ln>
            <a:noFill/>
          </a:ln>
        </p:spPr>
      </p:pic>
      <p:sp>
        <p:nvSpPr>
          <p:cNvPr id="226" name="Google Shape;226;g2e48a528fe3_0_10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g2e52742f825_0_19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1003" name="Google Shape;1003;g2e52742f825_0_195"/>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20000"/>
          </a:bodyPr>
          <a:lstStyle/>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manuscript under peer-review</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solidFill>
                  <a:schemeClr val="dk1"/>
                </a:solidFill>
                <a:latin typeface="Calibri"/>
                <a:ea typeface="Calibri"/>
                <a:cs typeface="Calibri"/>
                <a:sym typeface="Calibri"/>
              </a:rPr>
              <a:t>Sergio Paniego</a:t>
            </a:r>
            <a:r>
              <a:rPr lang="en" sz="2400">
                <a:solidFill>
                  <a:schemeClr val="dk1"/>
                </a:solidFill>
                <a:latin typeface="Calibri"/>
                <a:ea typeface="Calibri"/>
                <a:cs typeface="Calibri"/>
                <a:sym typeface="Calibri"/>
              </a:rPr>
              <a:t>, Roberto Calvo-Palomino, and José María Cañas, “</a:t>
            </a:r>
            <a:r>
              <a:rPr lang="en" sz="2400">
                <a:latin typeface="Calibri"/>
                <a:ea typeface="Calibri"/>
                <a:cs typeface="Calibri"/>
                <a:sym typeface="Calibri"/>
              </a:rPr>
              <a:t>Enhancing End-to-End Control in Autonomous Driving through Kinematic-Infused and Visual Memory Imitation Learning”. </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preprint:</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 Blanco</a:t>
            </a:r>
            <a:r>
              <a:rPr lang="en" sz="2400">
                <a:latin typeface="Calibri"/>
                <a:ea typeface="Calibri"/>
                <a:cs typeface="Calibri"/>
                <a:sym typeface="Calibri"/>
              </a:rPr>
              <a:t>, S. Mahna, U. A. Mishra, and J. Canas, Memory based neural networks for end-to-end autonomous driving, 2022. arXiv: 2205.12124 [cs.RO]. [256]</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workshop paper</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 F. de Cabo, R. Lucas, I. Arranz, </a:t>
            </a:r>
            <a:r>
              <a:rPr lang="en" sz="2400" u="sng">
                <a:latin typeface="Calibri"/>
                <a:ea typeface="Calibri"/>
                <a:cs typeface="Calibri"/>
                <a:sym typeface="Calibri"/>
              </a:rPr>
              <a:t>S. Paniego</a:t>
            </a:r>
            <a:r>
              <a:rPr lang="en" sz="2400">
                <a:latin typeface="Calibri"/>
                <a:ea typeface="Calibri"/>
                <a:cs typeface="Calibri"/>
                <a:sym typeface="Calibri"/>
              </a:rPr>
              <a:t>, and J. M. Cañas, “RL-studio: A tool for reinforcement learning methods in robotics,” in ROBOT2022: Fifth Iberian Robotics Conference, Springer International Publishing, Nov. 2022, pp. 502–513.doi: 10.1007/978-3-031-21062-4_41. [Online]. Available: https:// doi.org/10.1007%2F978-3-031-21062-4_41. [257]</a:t>
            </a:r>
            <a:endParaRPr sz="2400">
              <a:latin typeface="Calibri"/>
              <a:ea typeface="Calibri"/>
              <a:cs typeface="Calibri"/>
              <a:sym typeface="Calibri"/>
            </a:endParaRPr>
          </a:p>
        </p:txBody>
      </p:sp>
      <p:sp>
        <p:nvSpPr>
          <p:cNvPr id="1004" name="Google Shape;1004;g2e52742f825_0_1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1005" name="Google Shape;1005;g2e52742f825_0_19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2e52742f825_0_11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work 1</a:t>
            </a:r>
            <a:endParaRPr b="0" sz="3000" strike="noStrike">
              <a:solidFill>
                <a:srgbClr val="AB1E23"/>
              </a:solidFill>
              <a:latin typeface="Arial"/>
              <a:ea typeface="Arial"/>
              <a:cs typeface="Arial"/>
              <a:sym typeface="Arial"/>
            </a:endParaRPr>
          </a:p>
        </p:txBody>
      </p:sp>
      <p:sp>
        <p:nvSpPr>
          <p:cNvPr id="1011" name="Google Shape;1011;g2e52742f825_0_113"/>
          <p:cNvSpPr txBox="1"/>
          <p:nvPr>
            <p:ph idx="1" type="body"/>
          </p:nvPr>
        </p:nvSpPr>
        <p:spPr>
          <a:xfrm>
            <a:off x="945000" y="810000"/>
            <a:ext cx="7965000" cy="909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e2e navigation using input commands.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1012" name="Google Shape;1012;g2e52742f825_0_11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In this project, we use an imitation learning approach to train an agent to drive autonomously in CARLA simulator. The agent needs to avoid obstacles and follow high-level commands (follow the lane, left, right, straight) to reach the target location. &#10;code: https://github.com/TheRoboticsClub/gsoc2023-Meiqi_Zhao&#10;To stay tune for more projects, follow us on twitter: https://twitter.com/jderobot" id="1013" name="Google Shape;1013;g2e52742f825_0_113" title="Showcasing End-to-End Autonomous Driving with Obstacle Avoidance in CARLA Simulator">
            <a:hlinkClick r:id="rId3"/>
          </p:cNvPr>
          <p:cNvPicPr preferRelativeResize="0"/>
          <p:nvPr/>
        </p:nvPicPr>
        <p:blipFill>
          <a:blip r:embed="rId4">
            <a:alphaModFix/>
          </a:blip>
          <a:stretch>
            <a:fillRect/>
          </a:stretch>
        </p:blipFill>
        <p:spPr>
          <a:xfrm>
            <a:off x="4655025" y="1948650"/>
            <a:ext cx="4365125" cy="2455375"/>
          </a:xfrm>
          <a:prstGeom prst="rect">
            <a:avLst/>
          </a:prstGeom>
          <a:noFill/>
          <a:ln>
            <a:noFill/>
          </a:ln>
        </p:spPr>
      </p:pic>
      <p:sp>
        <p:nvSpPr>
          <p:cNvPr id="1014" name="Google Shape;1014;g2e52742f825_0_11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1015" name="Google Shape;1015;g2e52742f825_0_113"/>
          <p:cNvPicPr preferRelativeResize="0"/>
          <p:nvPr/>
        </p:nvPicPr>
        <p:blipFill>
          <a:blip r:embed="rId5">
            <a:alphaModFix/>
          </a:blip>
          <a:stretch>
            <a:fillRect/>
          </a:stretch>
        </p:blipFill>
        <p:spPr>
          <a:xfrm>
            <a:off x="3178751" y="1147251"/>
            <a:ext cx="611976" cy="611976"/>
          </a:xfrm>
          <a:prstGeom prst="rect">
            <a:avLst/>
          </a:prstGeom>
          <a:noFill/>
          <a:ln>
            <a:noFill/>
          </a:ln>
        </p:spPr>
      </p:pic>
      <p:pic>
        <p:nvPicPr>
          <p:cNvPr id="1016" name="Google Shape;1016;g2e52742f825_0_113"/>
          <p:cNvPicPr preferRelativeResize="0"/>
          <p:nvPr/>
        </p:nvPicPr>
        <p:blipFill>
          <a:blip r:embed="rId6">
            <a:alphaModFix/>
          </a:blip>
          <a:stretch>
            <a:fillRect/>
          </a:stretch>
        </p:blipFill>
        <p:spPr>
          <a:xfrm>
            <a:off x="673875" y="2107275"/>
            <a:ext cx="3898123" cy="213812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g2e52742f825_0_12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work 2</a:t>
            </a:r>
            <a:endParaRPr b="0" sz="3000" strike="noStrike">
              <a:solidFill>
                <a:srgbClr val="AB1E23"/>
              </a:solidFill>
              <a:latin typeface="Arial"/>
              <a:ea typeface="Arial"/>
              <a:cs typeface="Arial"/>
              <a:sym typeface="Arial"/>
            </a:endParaRPr>
          </a:p>
        </p:txBody>
      </p:sp>
      <p:sp>
        <p:nvSpPr>
          <p:cNvPr id="1022" name="Google Shape;1022;g2e52742f825_0_120"/>
          <p:cNvSpPr txBox="1"/>
          <p:nvPr>
            <p:ph idx="1" type="body"/>
          </p:nvPr>
        </p:nvSpPr>
        <p:spPr>
          <a:xfrm>
            <a:off x="945000" y="810000"/>
            <a:ext cx="7965000" cy="898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Transferring</a:t>
            </a:r>
            <a:r>
              <a:rPr lang="en" sz="2400">
                <a:latin typeface="Calibri"/>
                <a:ea typeface="Calibri"/>
                <a:cs typeface="Calibri"/>
                <a:sym typeface="Calibri"/>
              </a:rPr>
              <a:t> current e2e solutions to a real-world vehicle.</a:t>
            </a:r>
            <a:endParaRPr i="1" sz="2400">
              <a:highlight>
                <a:srgbClr val="00FF00"/>
              </a:highlight>
              <a:latin typeface="Calibri"/>
              <a:ea typeface="Calibri"/>
              <a:cs typeface="Calibri"/>
              <a:sym typeface="Calibri"/>
            </a:endParaRPr>
          </a:p>
        </p:txBody>
      </p:sp>
      <p:sp>
        <p:nvSpPr>
          <p:cNvPr id="1023" name="Google Shape;1023;g2e52742f825_0_12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024" name="Google Shape;1024;g2e52742f825_0_120"/>
          <p:cNvPicPr preferRelativeResize="0"/>
          <p:nvPr/>
        </p:nvPicPr>
        <p:blipFill>
          <a:blip r:embed="rId3">
            <a:alphaModFix/>
          </a:blip>
          <a:stretch>
            <a:fillRect/>
          </a:stretch>
        </p:blipFill>
        <p:spPr>
          <a:xfrm>
            <a:off x="808687" y="3370350"/>
            <a:ext cx="2857190" cy="1605774"/>
          </a:xfrm>
          <a:prstGeom prst="rect">
            <a:avLst/>
          </a:prstGeom>
          <a:noFill/>
          <a:ln>
            <a:noFill/>
          </a:ln>
        </p:spPr>
      </p:pic>
      <p:pic>
        <p:nvPicPr>
          <p:cNvPr id="1025" name="Google Shape;1025;g2e52742f825_0_120"/>
          <p:cNvPicPr preferRelativeResize="0"/>
          <p:nvPr/>
        </p:nvPicPr>
        <p:blipFill>
          <a:blip r:embed="rId4">
            <a:alphaModFix/>
          </a:blip>
          <a:stretch>
            <a:fillRect/>
          </a:stretch>
        </p:blipFill>
        <p:spPr>
          <a:xfrm>
            <a:off x="1166063" y="1670113"/>
            <a:ext cx="2142423" cy="1605775"/>
          </a:xfrm>
          <a:prstGeom prst="rect">
            <a:avLst/>
          </a:prstGeom>
          <a:noFill/>
          <a:ln>
            <a:noFill/>
          </a:ln>
        </p:spPr>
      </p:pic>
      <p:sp>
        <p:nvSpPr>
          <p:cNvPr id="1026" name="Google Shape;1026;g2e52742f825_0_120"/>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descr="ATLAS vehicle from Autonomous Mobility and Perception Lab (UC3M) driving autonomously using Imitation Learning inside Behavior Metrics application.&#10;&#10;Autonomous Mobility and Perception Lab (UC3M) : https://ampl.uc3m.es/&#10;Behavior Metrics paper: https://roboticslaburjc.github.io/publications/2024/behavior_metrics_an_open_source_assessment_tool_for_autonomous_driving_tasks (https://doi.org/10.1016/j.softx.2024.101702)" id="1027" name="Google Shape;1027;g2e52742f825_0_120" title="ATLAS in BehaviorMetrics using Imitation Learning">
            <a:hlinkClick r:id="rId5"/>
          </p:cNvPr>
          <p:cNvPicPr preferRelativeResize="0"/>
          <p:nvPr/>
        </p:nvPicPr>
        <p:blipFill>
          <a:blip r:embed="rId6">
            <a:alphaModFix/>
          </a:blip>
          <a:stretch>
            <a:fillRect/>
          </a:stretch>
        </p:blipFill>
        <p:spPr>
          <a:xfrm>
            <a:off x="3855200" y="1708503"/>
            <a:ext cx="5130250" cy="28857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2e52742f825_0_12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work 3</a:t>
            </a:r>
            <a:endParaRPr b="0" sz="3000" strike="noStrike">
              <a:solidFill>
                <a:srgbClr val="AB1E23"/>
              </a:solidFill>
              <a:latin typeface="Arial"/>
              <a:ea typeface="Arial"/>
              <a:cs typeface="Arial"/>
              <a:sym typeface="Arial"/>
            </a:endParaRPr>
          </a:p>
        </p:txBody>
      </p:sp>
      <p:sp>
        <p:nvSpPr>
          <p:cNvPr id="1033" name="Google Shape;1033;g2e52742f825_0_127"/>
          <p:cNvSpPr txBox="1"/>
          <p:nvPr>
            <p:ph idx="1" type="body"/>
          </p:nvPr>
        </p:nvSpPr>
        <p:spPr>
          <a:xfrm>
            <a:off x="945000" y="810000"/>
            <a:ext cx="7965000" cy="1149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E2e autonomous driving modulated with text-based instructions. LLMs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1034" name="Google Shape;1034;g2e52742f825_0_12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1035" name="Google Shape;1035;g2e52742f825_0_127"/>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1036" name="Google Shape;1036;g2e52742f825_0_127"/>
          <p:cNvPicPr preferRelativeResize="0"/>
          <p:nvPr/>
        </p:nvPicPr>
        <p:blipFill>
          <a:blip r:embed="rId3">
            <a:alphaModFix/>
          </a:blip>
          <a:stretch>
            <a:fillRect/>
          </a:stretch>
        </p:blipFill>
        <p:spPr>
          <a:xfrm>
            <a:off x="3200626" y="1479076"/>
            <a:ext cx="611976" cy="611976"/>
          </a:xfrm>
          <a:prstGeom prst="rect">
            <a:avLst/>
          </a:prstGeom>
          <a:noFill/>
          <a:ln>
            <a:noFill/>
          </a:ln>
        </p:spPr>
      </p:pic>
      <p:pic>
        <p:nvPicPr>
          <p:cNvPr id="1037" name="Google Shape;1037;g2e52742f825_0_127"/>
          <p:cNvPicPr preferRelativeResize="0"/>
          <p:nvPr/>
        </p:nvPicPr>
        <p:blipFill>
          <a:blip r:embed="rId4">
            <a:alphaModFix/>
          </a:blip>
          <a:stretch>
            <a:fillRect/>
          </a:stretch>
        </p:blipFill>
        <p:spPr>
          <a:xfrm>
            <a:off x="2456372" y="2019850"/>
            <a:ext cx="5123777" cy="28104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g2e52742f825_0_13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work 4</a:t>
            </a:r>
            <a:endParaRPr b="0" sz="3000" strike="noStrike">
              <a:solidFill>
                <a:srgbClr val="AB1E23"/>
              </a:solidFill>
              <a:latin typeface="Arial"/>
              <a:ea typeface="Arial"/>
              <a:cs typeface="Arial"/>
              <a:sym typeface="Arial"/>
            </a:endParaRPr>
          </a:p>
        </p:txBody>
      </p:sp>
      <p:sp>
        <p:nvSpPr>
          <p:cNvPr id="1043" name="Google Shape;1043;g2e52742f825_0_134"/>
          <p:cNvSpPr txBox="1"/>
          <p:nvPr>
            <p:ph idx="1" type="body"/>
          </p:nvPr>
        </p:nvSpPr>
        <p:spPr>
          <a:xfrm>
            <a:off x="945000" y="810000"/>
            <a:ext cx="7965000" cy="531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aerial vehicles.</a:t>
            </a:r>
            <a:endParaRPr sz="2400">
              <a:latin typeface="Calibri"/>
              <a:ea typeface="Calibri"/>
              <a:cs typeface="Calibri"/>
              <a:sym typeface="Calibri"/>
            </a:endParaRPr>
          </a:p>
        </p:txBody>
      </p:sp>
      <p:sp>
        <p:nvSpPr>
          <p:cNvPr id="1044" name="Google Shape;1044;g2e52742f825_0_13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In this video, we trained a drone using the neural network model pilotNet and a self-made dataset from an expert driver to showcase the performance of neural networks in this particular type of vehicle. This is an step forward from driving a car, as the aerial robot has an additional degree of freedom." id="1045" name="Google Shape;1045;g2e52742f825_0_134" title="Line follower using imitation learning with a drone on the Nürburgring circuit.">
            <a:hlinkClick r:id="rId3"/>
          </p:cNvPr>
          <p:cNvPicPr preferRelativeResize="0"/>
          <p:nvPr/>
        </p:nvPicPr>
        <p:blipFill>
          <a:blip r:embed="rId4">
            <a:alphaModFix/>
          </a:blip>
          <a:stretch>
            <a:fillRect/>
          </a:stretch>
        </p:blipFill>
        <p:spPr>
          <a:xfrm>
            <a:off x="2221200" y="1617917"/>
            <a:ext cx="5501350" cy="3094525"/>
          </a:xfrm>
          <a:prstGeom prst="rect">
            <a:avLst/>
          </a:prstGeom>
          <a:noFill/>
          <a:ln>
            <a:noFill/>
          </a:ln>
        </p:spPr>
      </p:pic>
      <p:sp>
        <p:nvSpPr>
          <p:cNvPr id="1046" name="Google Shape;1046;g2e52742f825_0_134"/>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g2e52742f825_0_14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work 5</a:t>
            </a:r>
            <a:endParaRPr b="0" sz="3000" strike="noStrike">
              <a:solidFill>
                <a:srgbClr val="AB1E23"/>
              </a:solidFill>
              <a:latin typeface="Arial"/>
              <a:ea typeface="Arial"/>
              <a:cs typeface="Arial"/>
              <a:sym typeface="Arial"/>
            </a:endParaRPr>
          </a:p>
        </p:txBody>
      </p:sp>
      <p:sp>
        <p:nvSpPr>
          <p:cNvPr id="1052" name="Google Shape;1052;g2e52742f825_0_141"/>
          <p:cNvSpPr txBox="1"/>
          <p:nvPr>
            <p:ph idx="1" type="body"/>
          </p:nvPr>
        </p:nvSpPr>
        <p:spPr>
          <a:xfrm>
            <a:off x="945000" y="810000"/>
            <a:ext cx="7965000" cy="1113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unstructured environments.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TFM co-direction.</a:t>
            </a:r>
            <a:endParaRPr sz="2400">
              <a:latin typeface="Calibri"/>
              <a:ea typeface="Calibri"/>
              <a:cs typeface="Calibri"/>
              <a:sym typeface="Calibri"/>
            </a:endParaRPr>
          </a:p>
        </p:txBody>
      </p:sp>
      <p:sp>
        <p:nvSpPr>
          <p:cNvPr id="1053" name="Google Shape;1053;g2e52742f825_0_14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1054" name="Google Shape;1054;g2e52742f825_0_141"/>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1055" name="Google Shape;1055;g2e52742f825_0_141"/>
          <p:cNvPicPr preferRelativeResize="0"/>
          <p:nvPr/>
        </p:nvPicPr>
        <p:blipFill>
          <a:blip r:embed="rId3">
            <a:alphaModFix/>
          </a:blip>
          <a:stretch>
            <a:fillRect/>
          </a:stretch>
        </p:blipFill>
        <p:spPr>
          <a:xfrm>
            <a:off x="1568200" y="1923200"/>
            <a:ext cx="6900102" cy="27337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g2e52742f825_0_14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work 6 and 7</a:t>
            </a:r>
            <a:endParaRPr b="0" sz="3000" strike="noStrike">
              <a:solidFill>
                <a:srgbClr val="AB1E23"/>
              </a:solidFill>
              <a:latin typeface="Arial"/>
              <a:ea typeface="Arial"/>
              <a:cs typeface="Arial"/>
              <a:sym typeface="Arial"/>
            </a:endParaRPr>
          </a:p>
        </p:txBody>
      </p:sp>
      <p:sp>
        <p:nvSpPr>
          <p:cNvPr id="1061" name="Google Shape;1061;g2e52742f825_0_148"/>
          <p:cNvSpPr txBox="1"/>
          <p:nvPr>
            <p:ph idx="1" type="body"/>
          </p:nvPr>
        </p:nvSpPr>
        <p:spPr>
          <a:xfrm>
            <a:off x="937700" y="1745500"/>
            <a:ext cx="7965000" cy="479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RL approaches for e2e autonomous driving.</a:t>
            </a:r>
            <a:endParaRPr sz="2400">
              <a:latin typeface="Calibri"/>
              <a:ea typeface="Calibri"/>
              <a:cs typeface="Calibri"/>
              <a:sym typeface="Calibri"/>
            </a:endParaRPr>
          </a:p>
        </p:txBody>
      </p:sp>
      <p:sp>
        <p:nvSpPr>
          <p:cNvPr id="1062" name="Google Shape;1062;g2e52742f825_0_14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1063" name="Google Shape;1063;g2e52742f825_0_148"/>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
        <p:nvSpPr>
          <p:cNvPr id="1064" name="Google Shape;1064;g2e52742f825_0_148"/>
          <p:cNvSpPr txBox="1"/>
          <p:nvPr>
            <p:ph idx="1" type="body"/>
          </p:nvPr>
        </p:nvSpPr>
        <p:spPr>
          <a:xfrm>
            <a:off x="937700" y="2571750"/>
            <a:ext cx="7965000" cy="6696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driving experts.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TFG co-direction</a:t>
            </a:r>
            <a:endParaRPr sz="2400">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2e48a528fe3_0_18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g2e52742f825_0_155"/>
          <p:cNvSpPr txBox="1"/>
          <p:nvPr>
            <p:ph type="title"/>
          </p:nvPr>
        </p:nvSpPr>
        <p:spPr>
          <a:xfrm>
            <a:off x="960276" y="111585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1075" name="Google Shape;1075;g2e52742f825_0_155"/>
          <p:cNvSpPr txBox="1"/>
          <p:nvPr>
            <p:ph type="title"/>
          </p:nvPr>
        </p:nvSpPr>
        <p:spPr>
          <a:xfrm>
            <a:off x="1133190" y="2187000"/>
            <a:ext cx="6831900" cy="675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2400"/>
              <a:buFont typeface="Gill Sans"/>
              <a:buNone/>
            </a:pPr>
            <a:r>
              <a:t/>
            </a:r>
            <a:endParaRPr b="0" sz="2400" strike="noStrike">
              <a:solidFill>
                <a:srgbClr val="000000"/>
              </a:solidFill>
              <a:latin typeface="Gill Sans"/>
              <a:ea typeface="Gill Sans"/>
              <a:cs typeface="Gill Sans"/>
              <a:sym typeface="Gill Sans"/>
            </a:endParaRPr>
          </a:p>
        </p:txBody>
      </p:sp>
      <p:sp>
        <p:nvSpPr>
          <p:cNvPr id="1076" name="Google Shape;1076;g2e52742f825_0_155"/>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2e52742f825_0_155"/>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Sergio Paniego Blanco</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@sergiopaniego</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sergio.paniego@urjc.es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https://sergiopaniego.github.io/</a:t>
            </a:r>
            <a:r>
              <a:rPr b="0" i="0" lang="en" sz="1400" u="none" cap="none" strike="noStrike">
                <a:solidFill>
                  <a:srgbClr val="000000"/>
                </a:solidFill>
                <a:latin typeface="Gill Sans"/>
                <a:ea typeface="Gill Sans"/>
                <a:cs typeface="Gill Sans"/>
                <a:sym typeface="Gill Sans"/>
              </a:rPr>
              <a:t> </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5">
                  <a:extLst>
                    <a:ext uri="{A12FA001-AC4F-418D-AE19-62706E023703}">
                      <ahyp:hlinkClr val="tx"/>
                    </a:ext>
                  </a:extLst>
                </a:hlinkClick>
              </a:rPr>
              <a:t>https://roboticslaburjc.github.io/</a:t>
            </a:r>
            <a:r>
              <a:rPr b="0" i="0" lang="en" sz="1400" u="none" cap="none" strike="noStrike">
                <a:solidFill>
                  <a:srgbClr val="000000"/>
                </a:solidFill>
                <a:latin typeface="Gill Sans"/>
                <a:ea typeface="Gill Sans"/>
                <a:cs typeface="Gill Sans"/>
                <a:sym typeface="Gill Sans"/>
              </a:rPr>
              <a:t> </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Escuela de Ingeniería de Fuenlabrada</a:t>
            </a:r>
            <a:br>
              <a:rPr b="0" i="0" lang="en" sz="1400" u="none" cap="none" strike="noStrike">
                <a:solidFill>
                  <a:srgbClr val="000000"/>
                </a:solidFill>
                <a:latin typeface="Gill Sans"/>
                <a:ea typeface="Gill Sans"/>
                <a:cs typeface="Gill Sans"/>
                <a:sym typeface="Gill Sans"/>
              </a:rPr>
            </a:br>
            <a:br>
              <a:rPr b="0" i="0" lang="en" sz="1400" u="none" cap="none" strike="noStrike">
                <a:solidFill>
                  <a:srgbClr val="000000"/>
                </a:solidFill>
                <a:latin typeface="Gill Sans"/>
                <a:ea typeface="Gill Sans"/>
                <a:cs typeface="Gill Sans"/>
                <a:sym typeface="Gill Sans"/>
              </a:rPr>
            </a:br>
            <a:r>
              <a:rPr b="0" i="0" lang="en" sz="1400" u="none" cap="none" strike="noStrike">
                <a:solidFill>
                  <a:srgbClr val="000000"/>
                </a:solidFill>
                <a:latin typeface="Gill Sans"/>
                <a:ea typeface="Gill Sans"/>
                <a:cs typeface="Gill Sans"/>
                <a:sym typeface="Gill Sans"/>
              </a:rPr>
              <a:t>Teoría de la Señal y las Comunicaciones y</a:t>
            </a:r>
            <a:br>
              <a:rPr b="0" i="0" lang="en" sz="1400" u="none" cap="none" strike="noStrike">
                <a:solidFill>
                  <a:srgbClr val="000000"/>
                </a:solidFill>
                <a:latin typeface="Gill Sans"/>
                <a:ea typeface="Gill Sans"/>
                <a:cs typeface="Gill Sans"/>
                <a:sym typeface="Gill Sans"/>
              </a:rPr>
            </a:br>
            <a:r>
              <a:rPr b="0" i="0" lang="en" sz="1400" u="none" cap="none" strike="noStrike">
                <a:solidFill>
                  <a:srgbClr val="000000"/>
                </a:solidFill>
                <a:latin typeface="Gill Sans"/>
                <a:ea typeface="Gill Sans"/>
                <a:cs typeface="Gill Sans"/>
                <a:sym typeface="Gill Sans"/>
              </a:rPr>
              <a:t> Sistemas Telemáticos y Computación</a:t>
            </a:r>
            <a:br>
              <a:rPr b="0" i="0" lang="en" sz="1400" u="none" cap="none" strike="noStrike">
                <a:solidFill>
                  <a:srgbClr val="000000"/>
                </a:solidFill>
                <a:latin typeface="Arial"/>
                <a:ea typeface="Arial"/>
                <a:cs typeface="Arial"/>
                <a:sym typeface="Arial"/>
              </a:rPr>
            </a:b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g2e52742f825_0_162"/>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1083" name="Google Shape;1083;g2e52742f825_0_16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e48a528fe3_0_11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Tasks in an AD system</a:t>
            </a:r>
            <a:endParaRPr b="0" sz="3000" strike="noStrike">
              <a:solidFill>
                <a:srgbClr val="AB1E23"/>
              </a:solidFill>
              <a:latin typeface="Arial"/>
              <a:ea typeface="Arial"/>
              <a:cs typeface="Arial"/>
              <a:sym typeface="Arial"/>
            </a:endParaRPr>
          </a:p>
        </p:txBody>
      </p:sp>
      <p:sp>
        <p:nvSpPr>
          <p:cNvPr id="232" name="Google Shape;232;g2e48a528fe3_0_112"/>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 multitude of driving tasks are combined into the final AD system</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Autonomous parking, lane following, intersection negotiation…</a:t>
            </a:r>
            <a:endParaRPr sz="2400">
              <a:latin typeface="Calibri"/>
              <a:ea typeface="Calibri"/>
              <a:cs typeface="Calibri"/>
              <a:sym typeface="Calibri"/>
            </a:endParaRPr>
          </a:p>
        </p:txBody>
      </p:sp>
      <p:sp>
        <p:nvSpPr>
          <p:cNvPr id="233" name="Google Shape;233;g2e48a528fe3_0_11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We create a model for driving autonomously that is able to follow the lane using imitation learning and bird-eye view. We train only with 3 circuits and an unrestricted maximum speed in, so we obtain faster behaviors. The model receives the previous speed and the current image when predicting the control commands.&#10;&#10;This policy is able to drive in never seen scenarios!&#10;&#10;Mor information: https://github.com/JdeRobot/BehaviorMetrics" id="234" name="Google Shape;234;g2e48a528fe3_0_112" title="Improved Imitation learning with Bird-eye view for follow-lane autonomous driving in CARLA simulator">
            <a:hlinkClick r:id="rId3"/>
          </p:cNvPr>
          <p:cNvPicPr preferRelativeResize="0"/>
          <p:nvPr/>
        </p:nvPicPr>
        <p:blipFill>
          <a:blip r:embed="rId4">
            <a:alphaModFix/>
          </a:blip>
          <a:stretch>
            <a:fillRect/>
          </a:stretch>
        </p:blipFill>
        <p:spPr>
          <a:xfrm>
            <a:off x="2933450" y="2502925"/>
            <a:ext cx="4475100" cy="2517250"/>
          </a:xfrm>
          <a:prstGeom prst="rect">
            <a:avLst/>
          </a:prstGeom>
          <a:noFill/>
          <a:ln>
            <a:noFill/>
          </a:ln>
        </p:spPr>
      </p:pic>
      <p:sp>
        <p:nvSpPr>
          <p:cNvPr id="235" name="Google Shape;235;g2e48a528fe3_0_112"/>
          <p:cNvSpPr txBox="1"/>
          <p:nvPr>
            <p:ph idx="11" type="ftr"/>
          </p:nvPr>
        </p:nvSpPr>
        <p:spPr>
          <a:xfrm rot="-5400000">
            <a:off x="-1435650" y="22738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g2e52742f825_0_167"/>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1089" name="Google Shape;1089;g2e52742f825_0_16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g2e52742f825_0_492"/>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1095" name="Google Shape;1095;g2e52742f825_0_492"/>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2e52742f825_0_492"/>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Author</a:t>
            </a:r>
            <a:endParaRPr>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Supervisor</a:t>
            </a:r>
            <a:endParaRPr>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i="1" lang="en">
                <a:latin typeface="Gill Sans"/>
                <a:ea typeface="Gill Sans"/>
                <a:cs typeface="Gill Sans"/>
                <a:sym typeface="Gill Sans"/>
              </a:rPr>
              <a:t>José María Cañas Plaza</a:t>
            </a:r>
            <a:endParaRPr i="1">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Doctoral Program in Information and Communications Technologies</a:t>
            </a:r>
            <a:endParaRPr>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International Doctoral School</a:t>
            </a:r>
            <a:endParaRPr>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2024</a:t>
            </a:r>
            <a:endParaRPr>
              <a:latin typeface="Gill Sans"/>
              <a:ea typeface="Gill Sans"/>
              <a:cs typeface="Gill Sans"/>
              <a:sym typeface="Gill Sans"/>
            </a:endParaRPr>
          </a:p>
          <a:p>
            <a:pPr indent="0" lvl="0" marL="0" rtl="0" algn="ctr">
              <a:spcBef>
                <a:spcPts val="0"/>
              </a:spcBef>
              <a:spcAft>
                <a:spcPts val="0"/>
              </a:spcAft>
              <a:buClr>
                <a:schemeClr val="dk1"/>
              </a:buClr>
              <a:buSzPts val="1400"/>
              <a:buFont typeface="Arial"/>
              <a:buNone/>
            </a:pPr>
            <a:r>
              <a:rPr lang="en">
                <a:solidFill>
                  <a:schemeClr val="dk1"/>
                </a:solidFill>
                <a:latin typeface="Gill Sans"/>
                <a:ea typeface="Gill Sans"/>
                <a:cs typeface="Gill Sans"/>
                <a:sym typeface="Gill Sans"/>
              </a:rPr>
              <a:t>@sergiopaniego</a:t>
            </a:r>
            <a:endParaRPr>
              <a:solidFill>
                <a:schemeClr val="dk1"/>
              </a:solidFill>
              <a:latin typeface="Gill Sans"/>
              <a:ea typeface="Gill Sans"/>
              <a:cs typeface="Gill Sans"/>
              <a:sym typeface="Gill Sans"/>
            </a:endParaRPr>
          </a:p>
          <a:p>
            <a:pPr indent="0" lvl="0" marL="0" rtl="0" algn="ctr">
              <a:spcBef>
                <a:spcPts val="0"/>
              </a:spcBef>
              <a:spcAft>
                <a:spcPts val="0"/>
              </a:spcAft>
              <a:buClr>
                <a:schemeClr val="dk1"/>
              </a:buClr>
              <a:buSzPts val="1400"/>
              <a:buFont typeface="Arial"/>
              <a:buNone/>
            </a:pPr>
            <a:r>
              <a:rPr lang="en" u="sng">
                <a:solidFill>
                  <a:schemeClr val="hlink"/>
                </a:solidFill>
                <a:latin typeface="Gill Sans"/>
                <a:ea typeface="Gill Sans"/>
                <a:cs typeface="Gill Sans"/>
                <a:sym typeface="Gill Sans"/>
                <a:hlinkClick r:id="rId3"/>
              </a:rPr>
              <a:t>sergio.paniego@urjc.es</a:t>
            </a:r>
            <a:endParaRPr>
              <a:solidFill>
                <a:schemeClr val="dk1"/>
              </a:solidFill>
              <a:latin typeface="Gill Sans"/>
              <a:ea typeface="Gill Sans"/>
              <a:cs typeface="Gill Sans"/>
              <a:sym typeface="Gill Sans"/>
            </a:endParaRPr>
          </a:p>
          <a:p>
            <a:pPr indent="0" lvl="0" marL="0" rtl="0" algn="ctr">
              <a:spcBef>
                <a:spcPts val="0"/>
              </a:spcBef>
              <a:spcAft>
                <a:spcPts val="0"/>
              </a:spcAft>
              <a:buClr>
                <a:schemeClr val="dk1"/>
              </a:buClr>
              <a:buSzPts val="1400"/>
              <a:buFont typeface="Arial"/>
              <a:buNone/>
            </a:pPr>
            <a:r>
              <a:rPr lang="en" u="sng">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g2e398378af7_0_1"/>
          <p:cNvSpPr txBox="1"/>
          <p:nvPr>
            <p:ph type="title"/>
          </p:nvPr>
        </p:nvSpPr>
        <p:spPr>
          <a:xfrm>
            <a:off x="960276" y="111585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Curso de Inteligencia Artificial</a:t>
            </a:r>
            <a:endParaRPr sz="3000">
              <a:latin typeface="Gill Sans"/>
              <a:ea typeface="Gill Sans"/>
              <a:cs typeface="Gill Sans"/>
              <a:sym typeface="Gill Sans"/>
            </a:endParaRPr>
          </a:p>
        </p:txBody>
      </p:sp>
      <p:sp>
        <p:nvSpPr>
          <p:cNvPr id="1102" name="Google Shape;1102;g2e398378af7_0_1"/>
          <p:cNvSpPr txBox="1"/>
          <p:nvPr>
            <p:ph type="title"/>
          </p:nvPr>
        </p:nvSpPr>
        <p:spPr>
          <a:xfrm>
            <a:off x="1133190" y="2187000"/>
            <a:ext cx="6831900" cy="675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2400"/>
              <a:buFont typeface="Gill Sans"/>
              <a:buNone/>
            </a:pPr>
            <a:r>
              <a:t/>
            </a:r>
            <a:endParaRPr b="0" sz="2400" strike="noStrike">
              <a:solidFill>
                <a:srgbClr val="000000"/>
              </a:solidFill>
              <a:latin typeface="Gill Sans"/>
              <a:ea typeface="Gill Sans"/>
              <a:cs typeface="Gill Sans"/>
              <a:sym typeface="Gill Sans"/>
            </a:endParaRPr>
          </a:p>
        </p:txBody>
      </p:sp>
      <p:sp>
        <p:nvSpPr>
          <p:cNvPr id="1103" name="Google Shape;1103;g2e398378af7_0_1"/>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2e398378af7_0_1"/>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Sergio Paniego Blanco</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@sergiopaniego</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sergio.paniego@urjc.es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https://sergiopaniego.github.io/</a:t>
            </a:r>
            <a:r>
              <a:rPr b="0" i="0" lang="en" sz="1400" u="none" cap="none" strike="noStrike">
                <a:solidFill>
                  <a:srgbClr val="000000"/>
                </a:solidFill>
                <a:latin typeface="Gill Sans"/>
                <a:ea typeface="Gill Sans"/>
                <a:cs typeface="Gill Sans"/>
                <a:sym typeface="Gill Sans"/>
              </a:rPr>
              <a:t> </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5">
                  <a:extLst>
                    <a:ext uri="{A12FA001-AC4F-418D-AE19-62706E023703}">
                      <ahyp:hlinkClr val="tx"/>
                    </a:ext>
                  </a:extLst>
                </a:hlinkClick>
              </a:rPr>
              <a:t>https://roboticslaburjc.github.io/</a:t>
            </a:r>
            <a:r>
              <a:rPr b="0" i="0" lang="en" sz="1400" u="none" cap="none" strike="noStrike">
                <a:solidFill>
                  <a:srgbClr val="000000"/>
                </a:solidFill>
                <a:latin typeface="Gill Sans"/>
                <a:ea typeface="Gill Sans"/>
                <a:cs typeface="Gill Sans"/>
                <a:sym typeface="Gill Sans"/>
              </a:rPr>
              <a:t> </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Escuela de Ingeniería de Fuenlabrada</a:t>
            </a:r>
            <a:br>
              <a:rPr b="0" i="0" lang="en" sz="1400" u="none" cap="none" strike="noStrike">
                <a:solidFill>
                  <a:srgbClr val="000000"/>
                </a:solidFill>
                <a:latin typeface="Gill Sans"/>
                <a:ea typeface="Gill Sans"/>
                <a:cs typeface="Gill Sans"/>
                <a:sym typeface="Gill Sans"/>
              </a:rPr>
            </a:br>
            <a:br>
              <a:rPr b="0" i="0" lang="en" sz="1400" u="none" cap="none" strike="noStrike">
                <a:solidFill>
                  <a:srgbClr val="000000"/>
                </a:solidFill>
                <a:latin typeface="Gill Sans"/>
                <a:ea typeface="Gill Sans"/>
                <a:cs typeface="Gill Sans"/>
                <a:sym typeface="Gill Sans"/>
              </a:rPr>
            </a:br>
            <a:r>
              <a:rPr b="0" i="0" lang="en" sz="1400" u="none" cap="none" strike="noStrike">
                <a:solidFill>
                  <a:srgbClr val="000000"/>
                </a:solidFill>
                <a:latin typeface="Gill Sans"/>
                <a:ea typeface="Gill Sans"/>
                <a:cs typeface="Gill Sans"/>
                <a:sym typeface="Gill Sans"/>
              </a:rPr>
              <a:t>Teoría de la Señal y las Comunicaciones y</a:t>
            </a:r>
            <a:br>
              <a:rPr b="0" i="0" lang="en" sz="1400" u="none" cap="none" strike="noStrike">
                <a:solidFill>
                  <a:srgbClr val="000000"/>
                </a:solidFill>
                <a:latin typeface="Gill Sans"/>
                <a:ea typeface="Gill Sans"/>
                <a:cs typeface="Gill Sans"/>
                <a:sym typeface="Gill Sans"/>
              </a:rPr>
            </a:br>
            <a:r>
              <a:rPr b="0" i="0" lang="en" sz="1400" u="none" cap="none" strike="noStrike">
                <a:solidFill>
                  <a:srgbClr val="000000"/>
                </a:solidFill>
                <a:latin typeface="Gill Sans"/>
                <a:ea typeface="Gill Sans"/>
                <a:cs typeface="Gill Sans"/>
                <a:sym typeface="Gill Sans"/>
              </a:rPr>
              <a:t> Sistemas Telemáticos y Computación</a:t>
            </a:r>
            <a:br>
              <a:rPr b="0" i="0" lang="en" sz="1400" u="none" cap="none" strike="noStrike">
                <a:solidFill>
                  <a:srgbClr val="000000"/>
                </a:solidFill>
                <a:latin typeface="Arial"/>
                <a:ea typeface="Arial"/>
                <a:cs typeface="Arial"/>
                <a:sym typeface="Arial"/>
              </a:rPr>
            </a:b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110" name="Google Shape;1110;p2"/>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Introducción a Python.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t/>
            </a:r>
            <a:endParaRPr sz="2400">
              <a:latin typeface="Calibri"/>
              <a:ea typeface="Calibri"/>
              <a:cs typeface="Calibri"/>
              <a:sym typeface="Calibri"/>
            </a:endParaRPr>
          </a:p>
        </p:txBody>
      </p:sp>
      <p:sp>
        <p:nvSpPr>
          <p:cNvPr id="1111" name="Google Shape;1111;p2"/>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1112" name="Google Shape;1112;p2"/>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Web</a:t>
            </a:r>
            <a:endParaRPr b="0" sz="3000" strike="noStrike">
              <a:solidFill>
                <a:srgbClr val="AB1E23"/>
              </a:solidFill>
              <a:latin typeface="Arial"/>
              <a:ea typeface="Arial"/>
              <a:cs typeface="Arial"/>
              <a:sym typeface="Arial"/>
            </a:endParaRPr>
          </a:p>
        </p:txBody>
      </p:sp>
      <p:sp>
        <p:nvSpPr>
          <p:cNvPr id="1118" name="Google Shape;1118;p4"/>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234950" lvl="0" marL="304800" marR="0" rtl="0" algn="l">
              <a:lnSpc>
                <a:spcPct val="100000"/>
              </a:lnSpc>
              <a:spcBef>
                <a:spcPts val="1100"/>
              </a:spcBef>
              <a:spcAft>
                <a:spcPts val="0"/>
              </a:spcAft>
              <a:buClr>
                <a:srgbClr val="000000"/>
              </a:buClr>
              <a:buSzPts val="1100"/>
              <a:buFont typeface="Noto Sans Symbols"/>
              <a:buChar char="●"/>
            </a:pPr>
            <a:r>
              <a:rPr lang="en" sz="2400">
                <a:latin typeface="Calibri"/>
                <a:ea typeface="Calibri"/>
                <a:cs typeface="Calibri"/>
                <a:sym typeface="Calibri"/>
              </a:rPr>
              <a:t>https://roboticslaburjc.github.io/</a:t>
            </a:r>
            <a:endParaRPr b="0" i="0" sz="2400" u="none" cap="none" strike="noStrike">
              <a:solidFill>
                <a:srgbClr val="000000"/>
              </a:solidFill>
              <a:latin typeface="Calibri"/>
              <a:ea typeface="Calibri"/>
              <a:cs typeface="Calibri"/>
              <a:sym typeface="Calibri"/>
            </a:endParaRPr>
          </a:p>
          <a:p>
            <a:pPr indent="0" lvl="0" marL="304800" marR="0" rtl="0" algn="l">
              <a:lnSpc>
                <a:spcPct val="100000"/>
              </a:lnSpc>
              <a:spcBef>
                <a:spcPts val="1100"/>
              </a:spcBef>
              <a:spcAft>
                <a:spcPts val="0"/>
              </a:spcAft>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19" name="Google Shape;1119;p4"/>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1120" name="Google Shape;1120;p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pic>
        <p:nvPicPr>
          <p:cNvPr id="1121" name="Google Shape;1121;p4"/>
          <p:cNvPicPr preferRelativeResize="0"/>
          <p:nvPr/>
        </p:nvPicPr>
        <p:blipFill rotWithShape="1">
          <a:blip r:embed="rId3">
            <a:alphaModFix/>
          </a:blip>
          <a:srcRect b="0" l="0" r="0" t="0"/>
          <a:stretch/>
        </p:blipFill>
        <p:spPr>
          <a:xfrm>
            <a:off x="1088300" y="1741700"/>
            <a:ext cx="7678403" cy="277817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e48a528fe3_0_11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in AD solutions</a:t>
            </a:r>
            <a:endParaRPr b="0" sz="3000" strike="noStrike">
              <a:solidFill>
                <a:srgbClr val="AB1E23"/>
              </a:solidFill>
              <a:latin typeface="Arial"/>
              <a:ea typeface="Arial"/>
              <a:cs typeface="Arial"/>
              <a:sym typeface="Arial"/>
            </a:endParaRPr>
          </a:p>
        </p:txBody>
      </p:sp>
      <p:sp>
        <p:nvSpPr>
          <p:cNvPr id="241" name="Google Shape;241;g2e48a528fe3_0_119"/>
          <p:cNvSpPr txBox="1"/>
          <p:nvPr>
            <p:ph idx="1" type="body"/>
          </p:nvPr>
        </p:nvSpPr>
        <p:spPr>
          <a:xfrm>
            <a:off x="952300" y="948425"/>
            <a:ext cx="7965000" cy="3517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robotics and AD, we need </a:t>
            </a:r>
            <a:r>
              <a:rPr lang="en" sz="2400">
                <a:latin typeface="Calibri"/>
                <a:ea typeface="Calibri"/>
                <a:cs typeface="Calibri"/>
                <a:sym typeface="Calibri"/>
              </a:rPr>
              <a:t>solutions</a:t>
            </a:r>
            <a:r>
              <a:rPr lang="en" sz="2400">
                <a:latin typeface="Calibri"/>
                <a:ea typeface="Calibri"/>
                <a:cs typeface="Calibri"/>
                <a:sym typeface="Calibri"/>
              </a:rPr>
              <a:t> that are fast and reliable.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performance not only depend on the quality of the decisions but also on their frequency.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Some AD vehicles and robots are equipped </a:t>
            </a:r>
            <a:r>
              <a:rPr lang="en" sz="2400">
                <a:latin typeface="Calibri"/>
                <a:ea typeface="Calibri"/>
                <a:cs typeface="Calibri"/>
                <a:sym typeface="Calibri"/>
              </a:rPr>
              <a:t>with</a:t>
            </a:r>
            <a:r>
              <a:rPr lang="en" sz="2400">
                <a:latin typeface="Calibri"/>
                <a:ea typeface="Calibri"/>
                <a:cs typeface="Calibri"/>
                <a:sym typeface="Calibri"/>
              </a:rPr>
              <a:t> high-performance hardware but there are systems where this is not true.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Solutions </a:t>
            </a:r>
            <a:r>
              <a:rPr lang="en" sz="2400">
                <a:latin typeface="Calibri"/>
                <a:ea typeface="Calibri"/>
                <a:cs typeface="Calibri"/>
                <a:sym typeface="Calibri"/>
              </a:rPr>
              <a:t>must</a:t>
            </a:r>
            <a:r>
              <a:rPr lang="en" sz="2400">
                <a:latin typeface="Calibri"/>
                <a:ea typeface="Calibri"/>
                <a:cs typeface="Calibri"/>
                <a:sym typeface="Calibri"/>
              </a:rPr>
              <a:t> be optimized while upholding stringent safety standards.</a:t>
            </a:r>
            <a:endParaRPr sz="2400">
              <a:latin typeface="Calibri"/>
              <a:ea typeface="Calibri"/>
              <a:cs typeface="Calibri"/>
              <a:sym typeface="Calibri"/>
            </a:endParaRPr>
          </a:p>
        </p:txBody>
      </p:sp>
      <p:sp>
        <p:nvSpPr>
          <p:cNvPr id="242" name="Google Shape;242;g2e48a528fe3_0_11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43" name="Google Shape;243;g2e48a528fe3_0_119"/>
          <p:cNvSpPr txBox="1"/>
          <p:nvPr>
            <p:ph idx="11" type="ftr"/>
          </p:nvPr>
        </p:nvSpPr>
        <p:spPr>
          <a:xfrm rot="-5400000">
            <a:off x="-1435650" y="227386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e48a528fe3_0_12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 monitoring using CV</a:t>
            </a:r>
            <a:endParaRPr b="0" sz="3000" strike="noStrike">
              <a:solidFill>
                <a:srgbClr val="AB1E23"/>
              </a:solidFill>
              <a:latin typeface="Arial"/>
              <a:ea typeface="Arial"/>
              <a:cs typeface="Arial"/>
              <a:sym typeface="Arial"/>
            </a:endParaRPr>
          </a:p>
        </p:txBody>
      </p:sp>
      <p:sp>
        <p:nvSpPr>
          <p:cNvPr id="249" name="Google Shape;249;g2e48a528fe3_0_126"/>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monitoring plays a pivotal role in urban planning </a:t>
            </a:r>
            <a:r>
              <a:rPr lang="en" sz="2400">
                <a:latin typeface="Calibri"/>
                <a:ea typeface="Calibri"/>
                <a:cs typeface="Calibri"/>
                <a:sym typeface="Calibri"/>
              </a:rPr>
              <a:t>transportation</a:t>
            </a:r>
            <a:r>
              <a:rPr lang="en" sz="2400">
                <a:latin typeface="Calibri"/>
                <a:ea typeface="Calibri"/>
                <a:cs typeface="Calibri"/>
                <a:sym typeface="Calibri"/>
              </a:rPr>
              <a:t> managements, and public safety. </a:t>
            </a:r>
            <a:endParaRPr sz="2400">
              <a:latin typeface="Calibri"/>
              <a:ea typeface="Calibri"/>
              <a:cs typeface="Calibri"/>
              <a:sym typeface="Calibri"/>
            </a:endParaRPr>
          </a:p>
        </p:txBody>
      </p:sp>
      <p:sp>
        <p:nvSpPr>
          <p:cNvPr id="250" name="Google Shape;250;g2e48a528fe3_0_12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51" name="Google Shape;251;g2e48a528fe3_0_126"/>
          <p:cNvPicPr preferRelativeResize="0"/>
          <p:nvPr/>
        </p:nvPicPr>
        <p:blipFill>
          <a:blip r:embed="rId3">
            <a:alphaModFix/>
          </a:blip>
          <a:stretch>
            <a:fillRect/>
          </a:stretch>
        </p:blipFill>
        <p:spPr>
          <a:xfrm>
            <a:off x="2352175" y="2288138"/>
            <a:ext cx="4876800" cy="2009775"/>
          </a:xfrm>
          <a:prstGeom prst="rect">
            <a:avLst/>
          </a:prstGeom>
          <a:noFill/>
          <a:ln>
            <a:noFill/>
          </a:ln>
        </p:spPr>
      </p:pic>
      <p:sp>
        <p:nvSpPr>
          <p:cNvPr id="252" name="Google Shape;252;g2e48a528fe3_0_126"/>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e48a528fe3_0_13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goals</a:t>
            </a:r>
            <a:endParaRPr b="0" sz="3000" strike="noStrike">
              <a:solidFill>
                <a:srgbClr val="AB1E23"/>
              </a:solidFill>
              <a:latin typeface="Arial"/>
              <a:ea typeface="Arial"/>
              <a:cs typeface="Arial"/>
              <a:sym typeface="Arial"/>
            </a:endParaRPr>
          </a:p>
        </p:txBody>
      </p:sp>
      <p:sp>
        <p:nvSpPr>
          <p:cNvPr id="258" name="Google Shape;258;g2e48a528fe3_0_133"/>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A systematic study of the state-of-the-art in AD.</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Validate computer vision in a driving setting generating a traffic monitoring tool.</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Generate an object detection assessment software to validate solutions (Detection Metrics).</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Generate an autonomous driving behaviors assessment software to conduct the experiments and generate quantitative data.</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Empirical study of the improvements to the basic visual lane following with the addition of visual memory and kinematic input.</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Empirical study of model optimization for the controllers of AD vehicles, generating optimized </a:t>
            </a:r>
            <a:r>
              <a:rPr lang="en" sz="2400">
                <a:latin typeface="Calibri"/>
                <a:ea typeface="Calibri"/>
                <a:cs typeface="Calibri"/>
                <a:sym typeface="Calibri"/>
              </a:rPr>
              <a:t>models</a:t>
            </a:r>
            <a:r>
              <a:rPr lang="en" sz="2400">
                <a:latin typeface="Calibri"/>
                <a:ea typeface="Calibri"/>
                <a:cs typeface="Calibri"/>
                <a:sym typeface="Calibri"/>
              </a:rPr>
              <a:t> that improve the system.</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Generation of and E2E shallow model capable of driving in traffic based on visual input.</a:t>
            </a:r>
            <a:endParaRPr sz="2400">
              <a:latin typeface="Calibri"/>
              <a:ea typeface="Calibri"/>
              <a:cs typeface="Calibri"/>
              <a:sym typeface="Calibri"/>
            </a:endParaRPr>
          </a:p>
        </p:txBody>
      </p:sp>
      <p:sp>
        <p:nvSpPr>
          <p:cNvPr id="259" name="Google Shape;259;g2e48a528fe3_0_13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60" name="Google Shape;260;g2e48a528fe3_0_13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e52742f825_0_50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e48a528fe3_0_1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 monitoring</a:t>
            </a:r>
            <a:endParaRPr b="0" sz="3000" strike="noStrike">
              <a:solidFill>
                <a:srgbClr val="AB1E23"/>
              </a:solidFill>
              <a:latin typeface="Arial"/>
              <a:ea typeface="Arial"/>
              <a:cs typeface="Arial"/>
              <a:sym typeface="Arial"/>
            </a:endParaRPr>
          </a:p>
        </p:txBody>
      </p:sp>
      <p:sp>
        <p:nvSpPr>
          <p:cNvPr id="271" name="Google Shape;271;g2e48a528fe3_0_187"/>
          <p:cNvSpPr txBox="1"/>
          <p:nvPr>
            <p:ph idx="1" type="body"/>
          </p:nvPr>
        </p:nvSpPr>
        <p:spPr>
          <a:xfrm>
            <a:off x="945000" y="1548750"/>
            <a:ext cx="7965000" cy="2046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monitoring is a classic problem within computer vision.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Before deep learning, traffic surveillance using video cameras was significantly limited but this changed with the appearance of this technology.</a:t>
            </a:r>
            <a:endParaRPr sz="2400">
              <a:latin typeface="Calibri"/>
              <a:ea typeface="Calibri"/>
              <a:cs typeface="Calibri"/>
              <a:sym typeface="Calibri"/>
            </a:endParaRPr>
          </a:p>
        </p:txBody>
      </p:sp>
      <p:sp>
        <p:nvSpPr>
          <p:cNvPr id="272" name="Google Shape;272;g2e48a528fe3_0_1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73" name="Google Shape;273;g2e48a528fe3_0_187"/>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e48a528fe3_0_203"/>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Deep learning object detection, datasets and assessment</a:t>
            </a:r>
            <a:endParaRPr b="0" sz="3000" strike="noStrike">
              <a:solidFill>
                <a:srgbClr val="AB1E23"/>
              </a:solidFill>
              <a:latin typeface="Arial"/>
              <a:ea typeface="Arial"/>
              <a:cs typeface="Arial"/>
              <a:sym typeface="Arial"/>
            </a:endParaRPr>
          </a:p>
        </p:txBody>
      </p:sp>
      <p:sp>
        <p:nvSpPr>
          <p:cNvPr id="279" name="Google Shape;279;g2e48a528fe3_0_203"/>
          <p:cNvSpPr txBox="1"/>
          <p:nvPr>
            <p:ph idx="1" type="body"/>
          </p:nvPr>
        </p:nvSpPr>
        <p:spPr>
          <a:xfrm>
            <a:off x="945000" y="827688"/>
            <a:ext cx="7965000" cy="3044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Significant popularity lately. Notable advancements.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Part of the perception in autonomous driving systems.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Many datasets are available like COCO, ImageNet, Pascal VOC… and some others specialized.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Each CV tasks includes a specific set of </a:t>
            </a:r>
            <a:r>
              <a:rPr lang="en" sz="2400">
                <a:latin typeface="Calibri"/>
                <a:ea typeface="Calibri"/>
                <a:cs typeface="Calibri"/>
                <a:sym typeface="Calibri"/>
              </a:rPr>
              <a:t>evaluation</a:t>
            </a:r>
            <a:r>
              <a:rPr lang="en" sz="2400">
                <a:latin typeface="Calibri"/>
                <a:ea typeface="Calibri"/>
                <a:cs typeface="Calibri"/>
                <a:sym typeface="Calibri"/>
              </a:rPr>
              <a:t>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current state-of-the art solutions rely on DL.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object detection, we find examples like Faster R-CNN, SSD, YOLO, DETR, Swin Transformer, DINO…</a:t>
            </a:r>
            <a:endParaRPr sz="2400">
              <a:latin typeface="Calibri"/>
              <a:ea typeface="Calibri"/>
              <a:cs typeface="Calibri"/>
              <a:sym typeface="Calibri"/>
            </a:endParaRPr>
          </a:p>
        </p:txBody>
      </p:sp>
      <p:sp>
        <p:nvSpPr>
          <p:cNvPr id="280" name="Google Shape;280;g2e48a528fe3_0_20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81" name="Google Shape;281;g2e48a528fe3_0_20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82" name="Google Shape;282;g2e48a528fe3_0_203"/>
          <p:cNvPicPr preferRelativeResize="0"/>
          <p:nvPr/>
        </p:nvPicPr>
        <p:blipFill>
          <a:blip r:embed="rId3">
            <a:alphaModFix/>
          </a:blip>
          <a:stretch>
            <a:fillRect/>
          </a:stretch>
        </p:blipFill>
        <p:spPr>
          <a:xfrm>
            <a:off x="5930838" y="1898712"/>
            <a:ext cx="440562" cy="444000"/>
          </a:xfrm>
          <a:prstGeom prst="rect">
            <a:avLst/>
          </a:prstGeom>
          <a:noFill/>
          <a:ln>
            <a:noFill/>
          </a:ln>
        </p:spPr>
      </p:pic>
      <p:pic>
        <p:nvPicPr>
          <p:cNvPr id="283" name="Google Shape;283;g2e48a528fe3_0_203"/>
          <p:cNvPicPr preferRelativeResize="0"/>
          <p:nvPr/>
        </p:nvPicPr>
        <p:blipFill>
          <a:blip r:embed="rId4">
            <a:alphaModFix/>
          </a:blip>
          <a:stretch>
            <a:fillRect/>
          </a:stretch>
        </p:blipFill>
        <p:spPr>
          <a:xfrm>
            <a:off x="6401899" y="1900438"/>
            <a:ext cx="440550" cy="440550"/>
          </a:xfrm>
          <a:prstGeom prst="rect">
            <a:avLst/>
          </a:prstGeom>
          <a:noFill/>
          <a:ln>
            <a:noFill/>
          </a:ln>
        </p:spPr>
      </p:pic>
      <p:pic>
        <p:nvPicPr>
          <p:cNvPr id="284" name="Google Shape;284;g2e48a528fe3_0_203"/>
          <p:cNvPicPr preferRelativeResize="0"/>
          <p:nvPr/>
        </p:nvPicPr>
        <p:blipFill>
          <a:blip r:embed="rId5">
            <a:alphaModFix/>
          </a:blip>
          <a:stretch>
            <a:fillRect/>
          </a:stretch>
        </p:blipFill>
        <p:spPr>
          <a:xfrm>
            <a:off x="6872950" y="1919325"/>
            <a:ext cx="1146100" cy="402775"/>
          </a:xfrm>
          <a:prstGeom prst="rect">
            <a:avLst/>
          </a:prstGeom>
          <a:noFill/>
          <a:ln>
            <a:noFill/>
          </a:ln>
        </p:spPr>
      </p:pic>
      <p:pic>
        <p:nvPicPr>
          <p:cNvPr id="285" name="Google Shape;285;g2e48a528fe3_0_203"/>
          <p:cNvPicPr preferRelativeResize="0"/>
          <p:nvPr/>
        </p:nvPicPr>
        <p:blipFill>
          <a:blip r:embed="rId6">
            <a:alphaModFix/>
          </a:blip>
          <a:stretch>
            <a:fillRect/>
          </a:stretch>
        </p:blipFill>
        <p:spPr>
          <a:xfrm>
            <a:off x="6423750" y="3431425"/>
            <a:ext cx="2459576" cy="1537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e48a528fe3_0_21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Autonomous driving and imitation learning</a:t>
            </a:r>
            <a:endParaRPr b="0" sz="3000" strike="noStrike">
              <a:solidFill>
                <a:srgbClr val="AB1E23"/>
              </a:solidFill>
              <a:latin typeface="Arial"/>
              <a:ea typeface="Arial"/>
              <a:cs typeface="Arial"/>
              <a:sym typeface="Arial"/>
            </a:endParaRPr>
          </a:p>
        </p:txBody>
      </p:sp>
      <p:sp>
        <p:nvSpPr>
          <p:cNvPr id="291" name="Google Shape;291;g2e48a528fe3_0_210"/>
          <p:cNvSpPr txBox="1"/>
          <p:nvPr>
            <p:ph idx="1" type="body"/>
          </p:nvPr>
        </p:nvSpPr>
        <p:spPr>
          <a:xfrm>
            <a:off x="952300" y="1238950"/>
            <a:ext cx="4105800" cy="2848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 combines artificial intelligence, robotics, and CV.</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Modular vs E2E approach.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Vision-based E2E AD.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PilotNet.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TCP, ReasonNet, NET, Transfuser…</a:t>
            </a:r>
            <a:endParaRPr sz="2400">
              <a:latin typeface="Calibri"/>
              <a:ea typeface="Calibri"/>
              <a:cs typeface="Calibri"/>
              <a:sym typeface="Calibri"/>
            </a:endParaRPr>
          </a:p>
        </p:txBody>
      </p:sp>
      <p:sp>
        <p:nvSpPr>
          <p:cNvPr id="292" name="Google Shape;292;g2e48a528fe3_0_21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93" name="Google Shape;293;g2e48a528fe3_0_210"/>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94" name="Google Shape;294;g2e48a528fe3_0_210"/>
          <p:cNvPicPr preferRelativeResize="0"/>
          <p:nvPr/>
        </p:nvPicPr>
        <p:blipFill>
          <a:blip r:embed="rId3">
            <a:alphaModFix/>
          </a:blip>
          <a:stretch>
            <a:fillRect/>
          </a:stretch>
        </p:blipFill>
        <p:spPr>
          <a:xfrm>
            <a:off x="5125465" y="3336700"/>
            <a:ext cx="3819961" cy="1665375"/>
          </a:xfrm>
          <a:prstGeom prst="rect">
            <a:avLst/>
          </a:prstGeom>
          <a:noFill/>
          <a:ln>
            <a:noFill/>
          </a:ln>
        </p:spPr>
      </p:pic>
      <p:pic>
        <p:nvPicPr>
          <p:cNvPr id="295" name="Google Shape;295;g2e48a528fe3_0_210"/>
          <p:cNvPicPr preferRelativeResize="0"/>
          <p:nvPr/>
        </p:nvPicPr>
        <p:blipFill>
          <a:blip r:embed="rId4">
            <a:alphaModFix/>
          </a:blip>
          <a:stretch>
            <a:fillRect/>
          </a:stretch>
        </p:blipFill>
        <p:spPr>
          <a:xfrm>
            <a:off x="6102325" y="672812"/>
            <a:ext cx="1866250" cy="2585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e48a528fe3_0_217"/>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a:t>
            </a:r>
            <a:r>
              <a:rPr lang="en" sz="3000">
                <a:solidFill>
                  <a:srgbClr val="AB1E23"/>
                </a:solidFill>
              </a:rPr>
              <a:t> learning and RL for driving autonomously</a:t>
            </a:r>
            <a:endParaRPr b="0" sz="3000" strike="noStrike">
              <a:solidFill>
                <a:srgbClr val="AB1E23"/>
              </a:solidFill>
              <a:latin typeface="Arial"/>
              <a:ea typeface="Arial"/>
              <a:cs typeface="Arial"/>
              <a:sym typeface="Arial"/>
            </a:endParaRPr>
          </a:p>
        </p:txBody>
      </p:sp>
      <p:sp>
        <p:nvSpPr>
          <p:cNvPr id="301" name="Google Shape;301;g2e48a528fe3_0_217"/>
          <p:cNvSpPr txBox="1"/>
          <p:nvPr>
            <p:ph idx="1" type="body"/>
          </p:nvPr>
        </p:nvSpPr>
        <p:spPr>
          <a:xfrm>
            <a:off x="945000" y="810000"/>
            <a:ext cx="7965000" cy="1608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Imitation learning (behavior cloning): generating a driving policy learning from expert agent-gathered data.</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RL.</a:t>
            </a:r>
            <a:endParaRPr i="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both.</a:t>
            </a:r>
            <a:endParaRPr sz="2400">
              <a:latin typeface="Calibri"/>
              <a:ea typeface="Calibri"/>
              <a:cs typeface="Calibri"/>
              <a:sym typeface="Calibri"/>
            </a:endParaRPr>
          </a:p>
        </p:txBody>
      </p:sp>
      <p:sp>
        <p:nvSpPr>
          <p:cNvPr id="302" name="Google Shape;302;g2e48a528fe3_0_21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03" name="Google Shape;303;g2e48a528fe3_0_217"/>
          <p:cNvPicPr preferRelativeResize="0"/>
          <p:nvPr/>
        </p:nvPicPr>
        <p:blipFill>
          <a:blip r:embed="rId3">
            <a:alphaModFix/>
          </a:blip>
          <a:stretch>
            <a:fillRect/>
          </a:stretch>
        </p:blipFill>
        <p:spPr>
          <a:xfrm>
            <a:off x="898925" y="3031900"/>
            <a:ext cx="6023272" cy="1965900"/>
          </a:xfrm>
          <a:prstGeom prst="rect">
            <a:avLst/>
          </a:prstGeom>
          <a:noFill/>
          <a:ln>
            <a:noFill/>
          </a:ln>
        </p:spPr>
      </p:pic>
      <p:sp>
        <p:nvSpPr>
          <p:cNvPr id="304" name="Google Shape;304;g2e48a528fe3_0_217"/>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05" name="Google Shape;305;g2e48a528fe3_0_217"/>
          <p:cNvPicPr preferRelativeResize="0"/>
          <p:nvPr/>
        </p:nvPicPr>
        <p:blipFill>
          <a:blip r:embed="rId4">
            <a:alphaModFix/>
          </a:blip>
          <a:stretch>
            <a:fillRect/>
          </a:stretch>
        </p:blipFill>
        <p:spPr>
          <a:xfrm>
            <a:off x="6144550" y="1675650"/>
            <a:ext cx="2847925" cy="1566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e48a528fe3_0_14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e48a528fe3_0_224"/>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311" name="Google Shape;311;g2e48a528fe3_0_224"/>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the </a:t>
            </a:r>
            <a:r>
              <a:rPr lang="en" sz="2400">
                <a:latin typeface="Calibri"/>
                <a:ea typeface="Calibri"/>
                <a:cs typeface="Calibri"/>
                <a:sym typeface="Calibri"/>
              </a:rPr>
              <a:t>development</a:t>
            </a:r>
            <a:r>
              <a:rPr lang="en" sz="2400">
                <a:latin typeface="Calibri"/>
                <a:ea typeface="Calibri"/>
                <a:cs typeface="Calibri"/>
                <a:sym typeface="Calibri"/>
              </a:rPr>
              <a:t> and </a:t>
            </a:r>
            <a:r>
              <a:rPr lang="en" sz="2400">
                <a:latin typeface="Calibri"/>
                <a:ea typeface="Calibri"/>
                <a:cs typeface="Calibri"/>
                <a:sym typeface="Calibri"/>
              </a:rPr>
              <a:t>research</a:t>
            </a:r>
            <a:r>
              <a:rPr lang="en" sz="2400">
                <a:latin typeface="Calibri"/>
                <a:ea typeface="Calibri"/>
                <a:cs typeface="Calibri"/>
                <a:sym typeface="Calibri"/>
              </a:rPr>
              <a:t> of robotics systems, </a:t>
            </a:r>
            <a:r>
              <a:rPr lang="en" sz="2400">
                <a:latin typeface="Calibri"/>
                <a:ea typeface="Calibri"/>
                <a:cs typeface="Calibri"/>
                <a:sym typeface="Calibri"/>
              </a:rPr>
              <a:t>simulators</a:t>
            </a:r>
            <a:r>
              <a:rPr lang="en" sz="2400">
                <a:latin typeface="Calibri"/>
                <a:ea typeface="Calibri"/>
                <a:cs typeface="Calibri"/>
                <a:sym typeface="Calibri"/>
              </a:rPr>
              <a:t> are commonly used to generate solutions rather than directly </a:t>
            </a:r>
            <a:r>
              <a:rPr lang="en" sz="2400">
                <a:latin typeface="Calibri"/>
                <a:ea typeface="Calibri"/>
                <a:cs typeface="Calibri"/>
                <a:sym typeface="Calibri"/>
              </a:rPr>
              <a:t>developing</a:t>
            </a:r>
            <a:r>
              <a:rPr lang="en" sz="2400">
                <a:latin typeface="Calibri"/>
                <a:ea typeface="Calibri"/>
                <a:cs typeface="Calibri"/>
                <a:sym typeface="Calibri"/>
              </a:rPr>
              <a:t> in real </a:t>
            </a:r>
            <a:r>
              <a:rPr lang="en" sz="2400">
                <a:latin typeface="Calibri"/>
                <a:ea typeface="Calibri"/>
                <a:cs typeface="Calibri"/>
                <a:sym typeface="Calibri"/>
              </a:rPr>
              <a:t>robotics</a:t>
            </a:r>
            <a:r>
              <a:rPr lang="en" sz="2400">
                <a:latin typeface="Calibri"/>
                <a:ea typeface="Calibri"/>
                <a:cs typeface="Calibri"/>
                <a:sym typeface="Calibri"/>
              </a:rPr>
              <a:t> or vehicles.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 diverse array of simulators for AD are available. SUMO, TORCS, </a:t>
            </a:r>
            <a:r>
              <a:rPr lang="en" sz="2400">
                <a:latin typeface="Calibri"/>
                <a:ea typeface="Calibri"/>
                <a:cs typeface="Calibri"/>
                <a:sym typeface="Calibri"/>
              </a:rPr>
              <a:t>Gazebo</a:t>
            </a:r>
            <a:r>
              <a:rPr lang="en" sz="2400">
                <a:latin typeface="Calibri"/>
                <a:ea typeface="Calibri"/>
                <a:cs typeface="Calibri"/>
                <a:sym typeface="Calibri"/>
              </a:rPr>
              <a:t> , CARLA, DeepDrive, Autoware, </a:t>
            </a:r>
            <a:r>
              <a:rPr lang="en" sz="2400">
                <a:latin typeface="Calibri"/>
                <a:ea typeface="Calibri"/>
                <a:cs typeface="Calibri"/>
                <a:sym typeface="Calibri"/>
              </a:rPr>
              <a:t>proprietary</a:t>
            </a:r>
            <a:r>
              <a:rPr lang="en" sz="2400">
                <a:latin typeface="Calibri"/>
                <a:ea typeface="Calibri"/>
                <a:cs typeface="Calibri"/>
                <a:sym typeface="Calibri"/>
              </a:rPr>
              <a:t> simulators…</a:t>
            </a:r>
            <a:endParaRPr sz="2400">
              <a:latin typeface="Calibri"/>
              <a:ea typeface="Calibri"/>
              <a:cs typeface="Calibri"/>
              <a:sym typeface="Calibri"/>
            </a:endParaRPr>
          </a:p>
        </p:txBody>
      </p:sp>
      <p:sp>
        <p:nvSpPr>
          <p:cNvPr id="312" name="Google Shape;312;g2e48a528fe3_0_2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13" name="Google Shape;313;g2e48a528fe3_0_224"/>
          <p:cNvPicPr preferRelativeResize="0"/>
          <p:nvPr/>
        </p:nvPicPr>
        <p:blipFill>
          <a:blip r:embed="rId3">
            <a:alphaModFix/>
          </a:blip>
          <a:stretch>
            <a:fillRect/>
          </a:stretch>
        </p:blipFill>
        <p:spPr>
          <a:xfrm>
            <a:off x="2327150" y="3030550"/>
            <a:ext cx="5571350" cy="2112950"/>
          </a:xfrm>
          <a:prstGeom prst="rect">
            <a:avLst/>
          </a:prstGeom>
          <a:noFill/>
          <a:ln>
            <a:noFill/>
          </a:ln>
        </p:spPr>
      </p:pic>
      <p:sp>
        <p:nvSpPr>
          <p:cNvPr id="314" name="Google Shape;314;g2e48a528fe3_0_22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e48a528fe3_0_231"/>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320" name="Google Shape;320;g2e48a528fe3_0_231"/>
          <p:cNvSpPr txBox="1"/>
          <p:nvPr>
            <p:ph idx="1" type="body"/>
          </p:nvPr>
        </p:nvSpPr>
        <p:spPr>
          <a:xfrm>
            <a:off x="945000" y="810000"/>
            <a:ext cx="7965000" cy="13683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 development, t</a:t>
            </a:r>
            <a:r>
              <a:rPr lang="en" sz="2400">
                <a:latin typeface="Calibri"/>
                <a:ea typeface="Calibri"/>
                <a:cs typeface="Calibri"/>
                <a:sym typeface="Calibri"/>
              </a:rPr>
              <a:t>here are a lot of specialized datasets: nuScenes, BDD100K, KITTI, Cityscapes…</a:t>
            </a:r>
            <a:endParaRPr sz="2400">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CARLA Leaderboard for the assessment of solutions.</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Many different tasks and specific metrics needed.</a:t>
            </a:r>
            <a:endParaRPr sz="2400">
              <a:latin typeface="Calibri"/>
              <a:ea typeface="Calibri"/>
              <a:cs typeface="Calibri"/>
              <a:sym typeface="Calibri"/>
            </a:endParaRPr>
          </a:p>
        </p:txBody>
      </p:sp>
      <p:sp>
        <p:nvSpPr>
          <p:cNvPr id="321" name="Google Shape;321;g2e48a528fe3_0_2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22" name="Google Shape;322;g2e48a528fe3_0_2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23" name="Google Shape;323;g2e48a528fe3_0_231"/>
          <p:cNvPicPr preferRelativeResize="0"/>
          <p:nvPr/>
        </p:nvPicPr>
        <p:blipFill>
          <a:blip r:embed="rId3">
            <a:alphaModFix/>
          </a:blip>
          <a:stretch>
            <a:fillRect/>
          </a:stretch>
        </p:blipFill>
        <p:spPr>
          <a:xfrm>
            <a:off x="945001" y="2469050"/>
            <a:ext cx="3718452" cy="2091625"/>
          </a:xfrm>
          <a:prstGeom prst="rect">
            <a:avLst/>
          </a:prstGeom>
          <a:noFill/>
          <a:ln>
            <a:noFill/>
          </a:ln>
        </p:spPr>
      </p:pic>
      <p:pic>
        <p:nvPicPr>
          <p:cNvPr id="324" name="Google Shape;324;g2e48a528fe3_0_231"/>
          <p:cNvPicPr preferRelativeResize="0"/>
          <p:nvPr/>
        </p:nvPicPr>
        <p:blipFill>
          <a:blip r:embed="rId4">
            <a:alphaModFix/>
          </a:blip>
          <a:stretch>
            <a:fillRect/>
          </a:stretch>
        </p:blipFill>
        <p:spPr>
          <a:xfrm>
            <a:off x="4996900" y="2469050"/>
            <a:ext cx="3689610" cy="2091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e48a528fe3_0_245"/>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Memory-based approaches in E2E visual AD</a:t>
            </a:r>
            <a:endParaRPr b="0" sz="3000" strike="noStrike">
              <a:solidFill>
                <a:srgbClr val="AB1E23"/>
              </a:solidFill>
              <a:latin typeface="Arial"/>
              <a:ea typeface="Arial"/>
              <a:cs typeface="Arial"/>
              <a:sym typeface="Arial"/>
            </a:endParaRPr>
          </a:p>
        </p:txBody>
      </p:sp>
      <p:sp>
        <p:nvSpPr>
          <p:cNvPr id="330" name="Google Shape;330;g2e48a528fe3_0_245"/>
          <p:cNvSpPr txBox="1"/>
          <p:nvPr>
            <p:ph idx="1" type="body"/>
          </p:nvPr>
        </p:nvSpPr>
        <p:spPr>
          <a:xfrm>
            <a:off x="952300" y="1737850"/>
            <a:ext cx="7965000" cy="1470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An </a:t>
            </a:r>
            <a:r>
              <a:rPr lang="en" sz="2400">
                <a:latin typeface="Calibri"/>
                <a:ea typeface="Calibri"/>
                <a:cs typeface="Calibri"/>
                <a:sym typeface="Calibri"/>
              </a:rPr>
              <a:t>intriguing</a:t>
            </a:r>
            <a:r>
              <a:rPr lang="en" sz="2400">
                <a:latin typeface="Calibri"/>
                <a:ea typeface="Calibri"/>
                <a:cs typeface="Calibri"/>
                <a:sym typeface="Calibri"/>
              </a:rPr>
              <a:t> avenue of research within the E2E approach involves integrating memory capabilities.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LSTM modules, convLSTMS…</a:t>
            </a:r>
            <a:endParaRPr sz="2400">
              <a:latin typeface="Calibri"/>
              <a:ea typeface="Calibri"/>
              <a:cs typeface="Calibri"/>
              <a:sym typeface="Calibri"/>
            </a:endParaRPr>
          </a:p>
        </p:txBody>
      </p:sp>
      <p:sp>
        <p:nvSpPr>
          <p:cNvPr id="331" name="Google Shape;331;g2e48a528fe3_0_24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32" name="Google Shape;332;g2e48a528fe3_0_24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e48a528fe3_0_252"/>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deep learning models for autonomous driving</a:t>
            </a:r>
            <a:endParaRPr b="0" sz="3000" strike="noStrike">
              <a:solidFill>
                <a:srgbClr val="AB1E23"/>
              </a:solidFill>
              <a:latin typeface="Arial"/>
              <a:ea typeface="Arial"/>
              <a:cs typeface="Arial"/>
              <a:sym typeface="Arial"/>
            </a:endParaRPr>
          </a:p>
        </p:txBody>
      </p:sp>
      <p:sp>
        <p:nvSpPr>
          <p:cNvPr id="338" name="Google Shape;338;g2e48a528fe3_0_252"/>
          <p:cNvSpPr txBox="1"/>
          <p:nvPr>
            <p:ph idx="1" type="body"/>
          </p:nvPr>
        </p:nvSpPr>
        <p:spPr>
          <a:xfrm>
            <a:off x="945000" y="810000"/>
            <a:ext cx="4606500" cy="4050000"/>
          </a:xfrm>
          <a:prstGeom prst="rect">
            <a:avLst/>
          </a:prstGeom>
          <a:noFill/>
          <a:ln>
            <a:noFill/>
          </a:ln>
        </p:spPr>
        <p:txBody>
          <a:bodyPr anchorCtr="0" anchor="t" bIns="0" lIns="0" spcFirstLastPara="1" rIns="0" wrap="square" tIns="0">
            <a:normAutofit fontScale="92500" lnSpcReduction="1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optimization of deep learning models is key, as previously discussed.</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There</a:t>
            </a:r>
            <a:r>
              <a:rPr lang="en" sz="2400">
                <a:latin typeface="Calibri"/>
                <a:ea typeface="Calibri"/>
                <a:cs typeface="Calibri"/>
                <a:sym typeface="Calibri"/>
              </a:rPr>
              <a:t> are an extensive number of optimization techniques: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Quantization</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Pruning</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Fine-tuning (re-training) with optimization aware techniques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Clustering. </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PyTorch or Tensorflow already include support.</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TensorRT for Nvidia GPUs.</a:t>
            </a:r>
            <a:endParaRPr i="1" sz="2400">
              <a:latin typeface="Calibri"/>
              <a:ea typeface="Calibri"/>
              <a:cs typeface="Calibri"/>
              <a:sym typeface="Calibri"/>
            </a:endParaRPr>
          </a:p>
        </p:txBody>
      </p:sp>
      <p:sp>
        <p:nvSpPr>
          <p:cNvPr id="339" name="Google Shape;339;g2e48a528fe3_0_25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40" name="Google Shape;340;g2e48a528fe3_0_252"/>
          <p:cNvPicPr preferRelativeResize="0"/>
          <p:nvPr/>
        </p:nvPicPr>
        <p:blipFill>
          <a:blip r:embed="rId3">
            <a:alphaModFix/>
          </a:blip>
          <a:stretch>
            <a:fillRect/>
          </a:stretch>
        </p:blipFill>
        <p:spPr>
          <a:xfrm>
            <a:off x="6475100" y="1006760"/>
            <a:ext cx="2332974" cy="3656474"/>
          </a:xfrm>
          <a:prstGeom prst="rect">
            <a:avLst/>
          </a:prstGeom>
          <a:noFill/>
          <a:ln>
            <a:noFill/>
          </a:ln>
        </p:spPr>
      </p:pic>
      <p:sp>
        <p:nvSpPr>
          <p:cNvPr id="341" name="Google Shape;341;g2e48a528fe3_0_252"/>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e48a528fe3_0_25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e48a528fe3_0_14"/>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352" name="Google Shape;352;g2e48a528fe3_0_14"/>
          <p:cNvSpPr txBox="1"/>
          <p:nvPr>
            <p:ph idx="1" type="body"/>
          </p:nvPr>
        </p:nvSpPr>
        <p:spPr>
          <a:xfrm>
            <a:off x="937700" y="1304450"/>
            <a:ext cx="7965000" cy="2322600"/>
          </a:xfrm>
          <a:prstGeom prst="rect">
            <a:avLst/>
          </a:prstGeom>
          <a:noFill/>
          <a:ln>
            <a:noFill/>
          </a:ln>
        </p:spPr>
        <p:txBody>
          <a:bodyPr anchorCtr="0" anchor="t" bIns="0" lIns="0" spcFirstLastPara="1" rIns="0" wrap="square" tIns="0">
            <a:normAutofit/>
          </a:bodyPr>
          <a:lstStyle/>
          <a:p>
            <a:pPr indent="-381000" lvl="0" marL="457200" rtl="0" algn="l">
              <a:spcBef>
                <a:spcPts val="0"/>
              </a:spcBef>
              <a:spcAft>
                <a:spcPts val="0"/>
              </a:spcAft>
              <a:buSzPts val="2400"/>
              <a:buFont typeface="Calibri"/>
              <a:buChar char="●"/>
            </a:pPr>
            <a:r>
              <a:rPr lang="en" sz="2400">
                <a:solidFill>
                  <a:schemeClr val="dk1"/>
                </a:solidFill>
                <a:latin typeface="Calibri"/>
                <a:ea typeface="Calibri"/>
                <a:cs typeface="Calibri"/>
                <a:sym typeface="Calibri"/>
              </a:rPr>
              <a:t>Monitoring of real-time traffic on highways, road, and streets may provide useful data both for infrastructure planning and for traffic management in general.</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TrafficSensor: open-source system that employs deep learning for automatic vehicle tracking and classification on highways using a calibrated and fixed camera.</a:t>
            </a:r>
            <a:endParaRPr sz="2400">
              <a:solidFill>
                <a:schemeClr val="dk1"/>
              </a:solidFill>
              <a:latin typeface="Calibri"/>
              <a:ea typeface="Calibri"/>
              <a:cs typeface="Calibri"/>
              <a:sym typeface="Calibri"/>
            </a:endParaRPr>
          </a:p>
        </p:txBody>
      </p:sp>
      <p:sp>
        <p:nvSpPr>
          <p:cNvPr id="353" name="Google Shape;353;g2e48a528fe3_0_14"/>
          <p:cNvSpPr txBox="1"/>
          <p:nvPr>
            <p:ph idx="11" type="ftr"/>
          </p:nvPr>
        </p:nvSpPr>
        <p:spPr>
          <a:xfrm rot="-5400000">
            <a:off x="-1435650" y="22884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
        <p:nvSpPr>
          <p:cNvPr id="354" name="Google Shape;354;g2e48a528fe3_0_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55" name="Google Shape;355;g2e48a528fe3_0_14"/>
          <p:cNvSpPr txBox="1"/>
          <p:nvPr>
            <p:ph idx="1" type="body"/>
          </p:nvPr>
        </p:nvSpPr>
        <p:spPr>
          <a:xfrm>
            <a:off x="1035750" y="4488000"/>
            <a:ext cx="7965000" cy="6555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
                <a:solidFill>
                  <a:srgbClr val="434343"/>
                </a:solidFill>
                <a:latin typeface="Calibri"/>
                <a:ea typeface="Calibri"/>
                <a:cs typeface="Calibri"/>
                <a:sym typeface="Calibri"/>
              </a:rPr>
              <a:t>J. Fernández, J. M. Cañas, V. Fernández, and </a:t>
            </a: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a:t>
            </a:r>
            <a:endParaRPr>
              <a:solidFill>
                <a:srgbClr val="434343"/>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e48a528fe3_0_265"/>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361" name="Google Shape;361;g2e48a528fe3_0_265"/>
          <p:cNvSpPr txBox="1"/>
          <p:nvPr>
            <p:ph idx="1" type="body"/>
          </p:nvPr>
        </p:nvSpPr>
        <p:spPr>
          <a:xfrm>
            <a:off x="945000" y="810000"/>
            <a:ext cx="7965000" cy="3699600"/>
          </a:xfrm>
          <a:prstGeom prst="rect">
            <a:avLst/>
          </a:prstGeom>
          <a:noFill/>
          <a:ln>
            <a:noFill/>
          </a:ln>
        </p:spPr>
        <p:txBody>
          <a:bodyPr anchorCtr="0" anchor="t" bIns="0" lIns="0" spcFirstLastPara="1" rIns="0" wrap="square" tIns="0">
            <a:normAutofit/>
          </a:bodyPr>
          <a:lstStyle/>
          <a:p>
            <a:pPr indent="-381000" lvl="0" marL="457200" rtl="0" algn="l">
              <a:spcBef>
                <a:spcPts val="0"/>
              </a:spcBef>
              <a:spcAft>
                <a:spcPts val="0"/>
              </a:spcAft>
              <a:buClr>
                <a:schemeClr val="dk1"/>
              </a:buClr>
              <a:buSzPts val="2400"/>
              <a:buFont typeface="Calibri"/>
              <a:buChar char="●"/>
            </a:pPr>
            <a:r>
              <a:rPr lang="en" sz="2400">
                <a:latin typeface="Calibri"/>
                <a:ea typeface="Calibri"/>
                <a:cs typeface="Calibri"/>
                <a:sym typeface="Calibri"/>
              </a:rPr>
              <a:t>A new dataset was created.</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The system has two modules: one for vehicle detection and classification and the other for vehicle tracking.</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The first module uses YOLOv3 and YOLOv4.</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The second module combines a simple spatial </a:t>
            </a:r>
            <a:r>
              <a:rPr lang="en" sz="2400">
                <a:latin typeface="Calibri"/>
                <a:ea typeface="Calibri"/>
                <a:cs typeface="Calibri"/>
                <a:sym typeface="Calibri"/>
              </a:rPr>
              <a:t>association</a:t>
            </a:r>
            <a:r>
              <a:rPr lang="en" sz="2400">
                <a:latin typeface="Calibri"/>
                <a:ea typeface="Calibri"/>
                <a:cs typeface="Calibri"/>
                <a:sym typeface="Calibri"/>
              </a:rPr>
              <a:t> algorithm with more sophisticated KLT tracker to follow the vehicles.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Several experiments validated the system.</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The software is available open-source for replicability and extension.</a:t>
            </a:r>
            <a:endParaRPr sz="2400">
              <a:latin typeface="Calibri"/>
              <a:ea typeface="Calibri"/>
              <a:cs typeface="Calibri"/>
              <a:sym typeface="Calibri"/>
            </a:endParaRPr>
          </a:p>
        </p:txBody>
      </p:sp>
      <p:sp>
        <p:nvSpPr>
          <p:cNvPr id="362" name="Google Shape;362;g2e48a528fe3_0_26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63" name="Google Shape;363;g2e48a528fe3_0_26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e48a528fe3_0_27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369" name="Google Shape;369;g2e48a528fe3_0_272"/>
          <p:cNvSpPr txBox="1"/>
          <p:nvPr>
            <p:ph idx="1" type="body"/>
          </p:nvPr>
        </p:nvSpPr>
        <p:spPr>
          <a:xfrm>
            <a:off x="952275" y="880650"/>
            <a:ext cx="7965000" cy="3665400"/>
          </a:xfrm>
          <a:prstGeom prst="rect">
            <a:avLst/>
          </a:prstGeom>
          <a:noFill/>
          <a:ln>
            <a:noFill/>
          </a:ln>
        </p:spPr>
        <p:txBody>
          <a:bodyPr anchorCtr="0" anchor="t" bIns="0" lIns="0" spcFirstLastPara="1" rIns="0" wrap="square" tIns="0">
            <a:norm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DL </a:t>
            </a:r>
            <a:r>
              <a:rPr lang="en" sz="2400">
                <a:latin typeface="Calibri"/>
                <a:ea typeface="Calibri"/>
                <a:cs typeface="Calibri"/>
                <a:sym typeface="Calibri"/>
              </a:rPr>
              <a:t>techniques</a:t>
            </a:r>
            <a:r>
              <a:rPr lang="en" sz="2400">
                <a:latin typeface="Calibri"/>
                <a:ea typeface="Calibri"/>
                <a:cs typeface="Calibri"/>
                <a:sym typeface="Calibri"/>
              </a:rPr>
              <a:t> has made advancements much easier in monitoring of vehicle transport.</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Sophisticated systems capable of detecting vehicles in both routine and challenging scenarios have become feasible.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Building upon this advancements, we have built TrafficSensor, a vision-based traffic monitoring project. It is an evolution of a previous system (TrafficMonitor), </a:t>
            </a:r>
            <a:r>
              <a:rPr lang="en" sz="2400">
                <a:latin typeface="Calibri"/>
                <a:ea typeface="Calibri"/>
                <a:cs typeface="Calibri"/>
                <a:sym typeface="Calibri"/>
              </a:rPr>
              <a:t>achieving</a:t>
            </a:r>
            <a:r>
              <a:rPr lang="en" sz="2400">
                <a:latin typeface="Calibri"/>
                <a:ea typeface="Calibri"/>
                <a:cs typeface="Calibri"/>
                <a:sym typeface="Calibri"/>
              </a:rPr>
              <a:t> higher reliability and performance even in challenging lighting or weather conditions and with poor camera </a:t>
            </a:r>
            <a:r>
              <a:rPr lang="en" sz="2400">
                <a:latin typeface="Calibri"/>
                <a:ea typeface="Calibri"/>
                <a:cs typeface="Calibri"/>
                <a:sym typeface="Calibri"/>
              </a:rPr>
              <a:t>resolution, all in real-time.</a:t>
            </a:r>
            <a:endParaRPr sz="2400">
              <a:latin typeface="Calibri"/>
              <a:ea typeface="Calibri"/>
              <a:cs typeface="Calibri"/>
              <a:sym typeface="Calibri"/>
            </a:endParaRPr>
          </a:p>
        </p:txBody>
      </p:sp>
      <p:sp>
        <p:nvSpPr>
          <p:cNvPr id="370" name="Google Shape;370;g2e48a528fe3_0_27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71" name="Google Shape;371;g2e48a528fe3_0_272"/>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e48a528fe3_0_27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TrafficSensor: a deep learning-based traffic monitoring tool</a:t>
            </a:r>
            <a:endParaRPr b="0" sz="3000" strike="noStrike">
              <a:solidFill>
                <a:srgbClr val="AB1E23"/>
              </a:solidFill>
              <a:latin typeface="Arial"/>
              <a:ea typeface="Arial"/>
              <a:cs typeface="Arial"/>
              <a:sym typeface="Arial"/>
            </a:endParaRPr>
          </a:p>
        </p:txBody>
      </p:sp>
      <p:sp>
        <p:nvSpPr>
          <p:cNvPr id="377" name="Google Shape;377;g2e48a528fe3_0_279"/>
          <p:cNvSpPr txBox="1"/>
          <p:nvPr>
            <p:ph idx="1" type="body"/>
          </p:nvPr>
        </p:nvSpPr>
        <p:spPr>
          <a:xfrm>
            <a:off x="937700" y="1221000"/>
            <a:ext cx="7965000" cy="2701500"/>
          </a:xfrm>
          <a:prstGeom prst="rect">
            <a:avLst/>
          </a:prstGeom>
          <a:noFill/>
          <a:ln>
            <a:noFill/>
          </a:ln>
        </p:spPr>
        <p:txBody>
          <a:bodyPr anchorCtr="0" anchor="t" bIns="0" lIns="0" spcFirstLastPara="1" rIns="0" wrap="square" tIns="0">
            <a:norm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TraficSensor is a software tool for real-time traffic monitoring, capable of classifying vehicles into seven categories: motorcycles, cars, vans, buses, trucks, small trucks, and tank trucks.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3 main blocks: vehicle detection, vehicle classification and vehicle tracking.</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2 modules: detection and classification and vehicle tracking.</a:t>
            </a:r>
            <a:endParaRPr sz="2400">
              <a:latin typeface="Calibri"/>
              <a:ea typeface="Calibri"/>
              <a:cs typeface="Calibri"/>
              <a:sym typeface="Calibri"/>
            </a:endParaRPr>
          </a:p>
        </p:txBody>
      </p:sp>
      <p:sp>
        <p:nvSpPr>
          <p:cNvPr id="378" name="Google Shape;378;g2e48a528fe3_0_27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79" name="Google Shape;379;g2e48a528fe3_0_27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e48a528fe3_0_286"/>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TrafficSensor: a deep learning-based traffic monitoring tool</a:t>
            </a:r>
            <a:endParaRPr b="0" sz="3000" strike="noStrike">
              <a:solidFill>
                <a:srgbClr val="AB1E23"/>
              </a:solidFill>
              <a:latin typeface="Arial"/>
              <a:ea typeface="Arial"/>
              <a:cs typeface="Arial"/>
              <a:sym typeface="Arial"/>
            </a:endParaRPr>
          </a:p>
        </p:txBody>
      </p:sp>
      <p:sp>
        <p:nvSpPr>
          <p:cNvPr id="385" name="Google Shape;385;g2e48a528fe3_0_28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86" name="Google Shape;386;g2e48a528fe3_0_286"/>
          <p:cNvPicPr preferRelativeResize="0"/>
          <p:nvPr/>
        </p:nvPicPr>
        <p:blipFill>
          <a:blip r:embed="rId3">
            <a:alphaModFix/>
          </a:blip>
          <a:stretch>
            <a:fillRect/>
          </a:stretch>
        </p:blipFill>
        <p:spPr>
          <a:xfrm>
            <a:off x="3923988" y="952575"/>
            <a:ext cx="2188525" cy="4067351"/>
          </a:xfrm>
          <a:prstGeom prst="rect">
            <a:avLst/>
          </a:prstGeom>
          <a:noFill/>
          <a:ln>
            <a:noFill/>
          </a:ln>
        </p:spPr>
      </p:pic>
      <p:sp>
        <p:nvSpPr>
          <p:cNvPr id="387" name="Google Shape;387;g2e48a528fe3_0_286"/>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e48a528fe3_0_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161" name="Google Shape;161;g2e48a528fe3_0_0"/>
          <p:cNvSpPr txBox="1"/>
          <p:nvPr>
            <p:ph idx="1" type="body"/>
          </p:nvPr>
        </p:nvSpPr>
        <p:spPr>
          <a:xfrm>
            <a:off x="945000" y="810000"/>
            <a:ext cx="7192800" cy="4050000"/>
          </a:xfrm>
          <a:prstGeom prst="rect">
            <a:avLst/>
          </a:prstGeom>
          <a:noFill/>
          <a:ln>
            <a:noFill/>
          </a:ln>
        </p:spPr>
        <p:txBody>
          <a:bodyPr anchorCtr="0" anchor="t" bIns="0" lIns="0" spcFirstLastPara="1" rIns="0" wrap="square" tIns="0">
            <a:normAutofit fontScale="92500" lnSpcReduction="10000"/>
          </a:bodyPr>
          <a:lstStyle/>
          <a:p>
            <a:pPr indent="-36957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Autonomous driving:</a:t>
            </a:r>
            <a:r>
              <a:rPr lang="en" sz="2400">
                <a:latin typeface="Calibri"/>
                <a:ea typeface="Calibri"/>
                <a:cs typeface="Calibri"/>
                <a:sym typeface="Calibri"/>
              </a:rPr>
              <a:t> vehicles that drive safely without human intervention.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Robotics + Artificial Intelligence + Computer Vision</a:t>
            </a:r>
            <a:r>
              <a:rPr lang="en" sz="2400">
                <a:latin typeface="Calibri"/>
                <a:ea typeface="Calibri"/>
                <a:cs typeface="Calibri"/>
                <a:sym typeface="Calibri"/>
              </a:rPr>
              <a:t> + …</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Benefits:</a:t>
            </a:r>
            <a:r>
              <a:rPr lang="en" sz="2400">
                <a:latin typeface="Calibri"/>
                <a:ea typeface="Calibri"/>
                <a:cs typeface="Calibri"/>
                <a:sym typeface="Calibri"/>
              </a:rPr>
              <a:t> improved traffic safety and </a:t>
            </a:r>
            <a:r>
              <a:rPr lang="en" sz="2400">
                <a:latin typeface="Calibri"/>
                <a:ea typeface="Calibri"/>
                <a:cs typeface="Calibri"/>
                <a:sym typeface="Calibri"/>
              </a:rPr>
              <a:t>security</a:t>
            </a:r>
            <a:r>
              <a:rPr lang="en" sz="2400">
                <a:latin typeface="Calibri"/>
                <a:ea typeface="Calibri"/>
                <a:cs typeface="Calibri"/>
                <a:sym typeface="Calibri"/>
              </a:rPr>
              <a:t> or more optimized mobility.</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development in the field comes from different sides, specially due to the developments in AI lately.</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Motivation:</a:t>
            </a:r>
            <a:r>
              <a:rPr lang="en" sz="2400">
                <a:latin typeface="Calibri"/>
                <a:ea typeface="Calibri"/>
                <a:cs typeface="Calibri"/>
                <a:sym typeface="Calibri"/>
              </a:rPr>
              <a:t> mitigate road traffic accidents (94% of accidents caused by human driver error)</a:t>
            </a:r>
            <a:r>
              <a:rPr i="1" lang="en" sz="2400">
                <a:latin typeface="Calibri"/>
                <a:ea typeface="Calibri"/>
                <a:cs typeface="Calibri"/>
                <a:sym typeface="Calibri"/>
              </a:rPr>
              <a:t>, </a:t>
            </a:r>
            <a:r>
              <a:rPr lang="en" sz="2400">
                <a:latin typeface="Calibri"/>
                <a:ea typeface="Calibri"/>
                <a:cs typeface="Calibri"/>
                <a:sym typeface="Calibri"/>
              </a:rPr>
              <a:t>reduce driver’s stress, reduce operative costs, reduce </a:t>
            </a:r>
            <a:r>
              <a:rPr lang="en" sz="2400">
                <a:latin typeface="Calibri"/>
                <a:ea typeface="Calibri"/>
                <a:cs typeface="Calibri"/>
                <a:sym typeface="Calibri"/>
              </a:rPr>
              <a:t>pollution…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Some examples from AD companies already suggest an advancement in this direction.</a:t>
            </a:r>
            <a:endParaRPr sz="2400">
              <a:latin typeface="Calibri"/>
              <a:ea typeface="Calibri"/>
              <a:cs typeface="Calibri"/>
              <a:sym typeface="Calibri"/>
            </a:endParaRPr>
          </a:p>
        </p:txBody>
      </p:sp>
      <p:sp>
        <p:nvSpPr>
          <p:cNvPr id="162" name="Google Shape;162;g2e48a528fe3_0_0"/>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63" name="Google Shape;163;g2e48a528fe3_0_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64" name="Google Shape;164;g2e48a528fe3_0_0"/>
          <p:cNvPicPr preferRelativeResize="0"/>
          <p:nvPr/>
        </p:nvPicPr>
        <p:blipFill>
          <a:blip r:embed="rId3">
            <a:alphaModFix/>
          </a:blip>
          <a:stretch>
            <a:fillRect/>
          </a:stretch>
        </p:blipFill>
        <p:spPr>
          <a:xfrm>
            <a:off x="7686100" y="4037400"/>
            <a:ext cx="1414175" cy="1062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1" name="Shape 391"/>
        <p:cNvGrpSpPr/>
        <p:nvPr/>
      </p:nvGrpSpPr>
      <p:grpSpPr>
        <a:xfrm>
          <a:off x="0" y="0"/>
          <a:ext cx="0" cy="0"/>
          <a:chOff x="0" y="0"/>
          <a:chExt cx="0" cy="0"/>
        </a:xfrm>
      </p:grpSpPr>
      <p:sp>
        <p:nvSpPr>
          <p:cNvPr id="392" name="Google Shape;392;g2e48a528fe3_0_293"/>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TrafficSensor: a deep learning-based traffic monitoring tool</a:t>
            </a:r>
            <a:endParaRPr b="0" sz="3000" strike="noStrike">
              <a:solidFill>
                <a:srgbClr val="AB1E23"/>
              </a:solidFill>
              <a:latin typeface="Arial"/>
              <a:ea typeface="Arial"/>
              <a:cs typeface="Arial"/>
              <a:sym typeface="Arial"/>
            </a:endParaRPr>
          </a:p>
        </p:txBody>
      </p:sp>
      <p:sp>
        <p:nvSpPr>
          <p:cNvPr id="393" name="Google Shape;393;g2e48a528fe3_0_293"/>
          <p:cNvSpPr txBox="1"/>
          <p:nvPr>
            <p:ph idx="1" type="body"/>
          </p:nvPr>
        </p:nvSpPr>
        <p:spPr>
          <a:xfrm>
            <a:off x="2015950" y="4184875"/>
            <a:ext cx="2078400" cy="3546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en" sz="2400">
                <a:latin typeface="Calibri"/>
                <a:ea typeface="Calibri"/>
                <a:cs typeface="Calibri"/>
                <a:sym typeface="Calibri"/>
              </a:rPr>
              <a:t>Evaluation area</a:t>
            </a:r>
            <a:endParaRPr sz="2400">
              <a:latin typeface="Calibri"/>
              <a:ea typeface="Calibri"/>
              <a:cs typeface="Calibri"/>
              <a:sym typeface="Calibri"/>
            </a:endParaRPr>
          </a:p>
        </p:txBody>
      </p:sp>
      <p:sp>
        <p:nvSpPr>
          <p:cNvPr id="394" name="Google Shape;394;g2e48a528fe3_0_29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95" name="Google Shape;395;g2e48a528fe3_0_293"/>
          <p:cNvPicPr preferRelativeResize="0"/>
          <p:nvPr/>
        </p:nvPicPr>
        <p:blipFill>
          <a:blip r:embed="rId3">
            <a:alphaModFix/>
          </a:blip>
          <a:stretch>
            <a:fillRect/>
          </a:stretch>
        </p:blipFill>
        <p:spPr>
          <a:xfrm>
            <a:off x="1304104" y="1468675"/>
            <a:ext cx="3141726" cy="2626551"/>
          </a:xfrm>
          <a:prstGeom prst="rect">
            <a:avLst/>
          </a:prstGeom>
          <a:noFill/>
          <a:ln>
            <a:noFill/>
          </a:ln>
        </p:spPr>
      </p:pic>
      <p:pic>
        <p:nvPicPr>
          <p:cNvPr id="396" name="Google Shape;396;g2e48a528fe3_0_293"/>
          <p:cNvPicPr preferRelativeResize="0"/>
          <p:nvPr/>
        </p:nvPicPr>
        <p:blipFill>
          <a:blip r:embed="rId4">
            <a:alphaModFix/>
          </a:blip>
          <a:stretch>
            <a:fillRect/>
          </a:stretch>
        </p:blipFill>
        <p:spPr>
          <a:xfrm>
            <a:off x="5150800" y="1523575"/>
            <a:ext cx="3141725" cy="2516748"/>
          </a:xfrm>
          <a:prstGeom prst="rect">
            <a:avLst/>
          </a:prstGeom>
          <a:noFill/>
          <a:ln>
            <a:noFill/>
          </a:ln>
        </p:spPr>
      </p:pic>
      <p:sp>
        <p:nvSpPr>
          <p:cNvPr id="397" name="Google Shape;397;g2e48a528fe3_0_29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
        <p:nvSpPr>
          <p:cNvPr id="398" name="Google Shape;398;g2e48a528fe3_0_293"/>
          <p:cNvSpPr txBox="1"/>
          <p:nvPr>
            <p:ph idx="1" type="body"/>
          </p:nvPr>
        </p:nvSpPr>
        <p:spPr>
          <a:xfrm>
            <a:off x="5736763" y="4184875"/>
            <a:ext cx="1969800" cy="3546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en" sz="2400">
                <a:latin typeface="Calibri"/>
                <a:ea typeface="Calibri"/>
                <a:cs typeface="Calibri"/>
                <a:sym typeface="Calibri"/>
              </a:rPr>
              <a:t>Evaluation zone</a:t>
            </a:r>
            <a:endParaRPr sz="24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g2e48a528fe3_0_300"/>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TrafficSensor: a deep learning-based traffic monitoring tool</a:t>
            </a:r>
            <a:endParaRPr b="0" sz="3000" strike="noStrike">
              <a:solidFill>
                <a:srgbClr val="AB1E23"/>
              </a:solidFill>
              <a:latin typeface="Arial"/>
              <a:ea typeface="Arial"/>
              <a:cs typeface="Arial"/>
              <a:sym typeface="Arial"/>
            </a:endParaRPr>
          </a:p>
        </p:txBody>
      </p:sp>
      <p:sp>
        <p:nvSpPr>
          <p:cNvPr id="404" name="Google Shape;404;g2e48a528fe3_0_300"/>
          <p:cNvSpPr txBox="1"/>
          <p:nvPr>
            <p:ph idx="1" type="body"/>
          </p:nvPr>
        </p:nvSpPr>
        <p:spPr>
          <a:xfrm>
            <a:off x="1077750" y="4409000"/>
            <a:ext cx="3626400" cy="4218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018"/>
              <a:buNone/>
            </a:pPr>
            <a:r>
              <a:rPr lang="en" sz="1820">
                <a:latin typeface="Calibri"/>
                <a:ea typeface="Calibri"/>
                <a:cs typeface="Calibri"/>
                <a:sym typeface="Calibri"/>
              </a:rPr>
              <a:t>Execution flow chart of detected blobs</a:t>
            </a:r>
            <a:endParaRPr sz="1820">
              <a:latin typeface="Calibri"/>
              <a:ea typeface="Calibri"/>
              <a:cs typeface="Calibri"/>
              <a:sym typeface="Calibri"/>
            </a:endParaRPr>
          </a:p>
        </p:txBody>
      </p:sp>
      <p:sp>
        <p:nvSpPr>
          <p:cNvPr id="405" name="Google Shape;405;g2e48a528fe3_0_30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06" name="Google Shape;406;g2e48a528fe3_0_300"/>
          <p:cNvPicPr preferRelativeResize="0"/>
          <p:nvPr/>
        </p:nvPicPr>
        <p:blipFill>
          <a:blip r:embed="rId3">
            <a:alphaModFix/>
          </a:blip>
          <a:stretch>
            <a:fillRect/>
          </a:stretch>
        </p:blipFill>
        <p:spPr>
          <a:xfrm>
            <a:off x="1350000" y="1048625"/>
            <a:ext cx="3081900" cy="3360375"/>
          </a:xfrm>
          <a:prstGeom prst="rect">
            <a:avLst/>
          </a:prstGeom>
          <a:noFill/>
          <a:ln>
            <a:noFill/>
          </a:ln>
        </p:spPr>
      </p:pic>
      <p:pic>
        <p:nvPicPr>
          <p:cNvPr id="407" name="Google Shape;407;g2e48a528fe3_0_300"/>
          <p:cNvPicPr preferRelativeResize="0"/>
          <p:nvPr/>
        </p:nvPicPr>
        <p:blipFill>
          <a:blip r:embed="rId4">
            <a:alphaModFix/>
          </a:blip>
          <a:stretch>
            <a:fillRect/>
          </a:stretch>
        </p:blipFill>
        <p:spPr>
          <a:xfrm>
            <a:off x="5815083" y="1130925"/>
            <a:ext cx="2541843" cy="2823326"/>
          </a:xfrm>
          <a:prstGeom prst="rect">
            <a:avLst/>
          </a:prstGeom>
          <a:noFill/>
          <a:ln>
            <a:noFill/>
          </a:ln>
        </p:spPr>
      </p:pic>
      <p:sp>
        <p:nvSpPr>
          <p:cNvPr id="408" name="Google Shape;408;g2e48a528fe3_0_300"/>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
        <p:nvSpPr>
          <p:cNvPr id="409" name="Google Shape;409;g2e48a528fe3_0_300"/>
          <p:cNvSpPr txBox="1"/>
          <p:nvPr>
            <p:ph idx="1" type="body"/>
          </p:nvPr>
        </p:nvSpPr>
        <p:spPr>
          <a:xfrm>
            <a:off x="5577900" y="4409000"/>
            <a:ext cx="3016200" cy="4218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 sz="1800">
                <a:latin typeface="Calibri"/>
                <a:ea typeface="Calibri"/>
                <a:cs typeface="Calibri"/>
                <a:sym typeface="Calibri"/>
              </a:rPr>
              <a:t>Flow chart of registered vehicles</a:t>
            </a:r>
            <a:endParaRPr sz="18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3" name="Shape 413"/>
        <p:cNvGrpSpPr/>
        <p:nvPr/>
      </p:nvGrpSpPr>
      <p:grpSpPr>
        <a:xfrm>
          <a:off x="0" y="0"/>
          <a:ext cx="0" cy="0"/>
          <a:chOff x="0" y="0"/>
          <a:chExt cx="0" cy="0"/>
        </a:xfrm>
      </p:grpSpPr>
      <p:sp>
        <p:nvSpPr>
          <p:cNvPr id="414" name="Google Shape;414;g2e48a528fe3_0_48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TrafficSensor: a deep learning-based traffic monitoring tool</a:t>
            </a:r>
            <a:endParaRPr b="0" sz="3000" strike="noStrike">
              <a:solidFill>
                <a:srgbClr val="AB1E23"/>
              </a:solidFill>
              <a:latin typeface="Arial"/>
              <a:ea typeface="Arial"/>
              <a:cs typeface="Arial"/>
              <a:sym typeface="Arial"/>
            </a:endParaRPr>
          </a:p>
        </p:txBody>
      </p:sp>
      <p:sp>
        <p:nvSpPr>
          <p:cNvPr id="415" name="Google Shape;415;g2e48a528fe3_0_48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16" name="Google Shape;416;g2e48a528fe3_0_489"/>
          <p:cNvPicPr preferRelativeResize="0"/>
          <p:nvPr/>
        </p:nvPicPr>
        <p:blipFill>
          <a:blip r:embed="rId3">
            <a:alphaModFix/>
          </a:blip>
          <a:stretch>
            <a:fillRect/>
          </a:stretch>
        </p:blipFill>
        <p:spPr>
          <a:xfrm>
            <a:off x="1005400" y="2306200"/>
            <a:ext cx="4875177" cy="2135250"/>
          </a:xfrm>
          <a:prstGeom prst="rect">
            <a:avLst/>
          </a:prstGeom>
          <a:noFill/>
          <a:ln>
            <a:noFill/>
          </a:ln>
        </p:spPr>
      </p:pic>
      <p:pic>
        <p:nvPicPr>
          <p:cNvPr id="417" name="Google Shape;417;g2e48a528fe3_0_489"/>
          <p:cNvPicPr preferRelativeResize="0"/>
          <p:nvPr/>
        </p:nvPicPr>
        <p:blipFill>
          <a:blip r:embed="rId4">
            <a:alphaModFix/>
          </a:blip>
          <a:stretch>
            <a:fillRect/>
          </a:stretch>
        </p:blipFill>
        <p:spPr>
          <a:xfrm>
            <a:off x="6185126" y="2606700"/>
            <a:ext cx="2501376" cy="1438026"/>
          </a:xfrm>
          <a:prstGeom prst="rect">
            <a:avLst/>
          </a:prstGeom>
          <a:noFill/>
          <a:ln>
            <a:noFill/>
          </a:ln>
        </p:spPr>
      </p:pic>
      <p:sp>
        <p:nvSpPr>
          <p:cNvPr id="418" name="Google Shape;418;g2e48a528fe3_0_489"/>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e48a528fe3_0_30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evaluation</a:t>
            </a:r>
            <a:endParaRPr b="0" sz="3000" strike="noStrike">
              <a:solidFill>
                <a:srgbClr val="AB1E23"/>
              </a:solidFill>
              <a:latin typeface="Arial"/>
              <a:ea typeface="Arial"/>
              <a:cs typeface="Arial"/>
              <a:sym typeface="Arial"/>
            </a:endParaRPr>
          </a:p>
        </p:txBody>
      </p:sp>
      <p:sp>
        <p:nvSpPr>
          <p:cNvPr id="424" name="Google Shape;424;g2e48a528fe3_0_307"/>
          <p:cNvSpPr txBox="1"/>
          <p:nvPr>
            <p:ph idx="1" type="body"/>
          </p:nvPr>
        </p:nvSpPr>
        <p:spPr>
          <a:xfrm>
            <a:off x="937725" y="1180950"/>
            <a:ext cx="7965000" cy="2781600"/>
          </a:xfrm>
          <a:prstGeom prst="rect">
            <a:avLst/>
          </a:prstGeom>
          <a:noFill/>
          <a:ln>
            <a:noFill/>
          </a:ln>
        </p:spPr>
        <p:txBody>
          <a:bodyPr anchorCtr="0" anchor="t" bIns="0" lIns="0" spcFirstLastPara="1" rIns="0" wrap="square" tIns="0">
            <a:norm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The proposed system is validated with a dataset of real traffic images.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Detection Metrics for comparing different deep learning models in object detection</a:t>
            </a:r>
            <a:r>
              <a:rPr b="1" lang="en" sz="2400">
                <a:latin typeface="Calibri"/>
                <a:ea typeface="Calibri"/>
                <a:cs typeface="Calibri"/>
                <a:sym typeface="Calibri"/>
              </a:rPr>
              <a:t> (my contribution)</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The dataset includes images in good weather conditions, images in bad weather conditions and poor-quality images (~10000 examples).</a:t>
            </a:r>
            <a:endParaRPr i="1" sz="2400">
              <a:latin typeface="Calibri"/>
              <a:ea typeface="Calibri"/>
              <a:cs typeface="Calibri"/>
              <a:sym typeface="Calibri"/>
            </a:endParaRPr>
          </a:p>
        </p:txBody>
      </p:sp>
      <p:sp>
        <p:nvSpPr>
          <p:cNvPr id="425" name="Google Shape;425;g2e48a528fe3_0_30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26" name="Google Shape;426;g2e48a528fe3_0_30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e48a528fe3_0_50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evaluation</a:t>
            </a:r>
            <a:endParaRPr b="0" sz="3000" strike="noStrike">
              <a:solidFill>
                <a:srgbClr val="AB1E23"/>
              </a:solidFill>
              <a:latin typeface="Arial"/>
              <a:ea typeface="Arial"/>
              <a:cs typeface="Arial"/>
              <a:sym typeface="Arial"/>
            </a:endParaRPr>
          </a:p>
        </p:txBody>
      </p:sp>
      <p:sp>
        <p:nvSpPr>
          <p:cNvPr id="432" name="Google Shape;432;g2e48a528fe3_0_50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33" name="Google Shape;433;g2e48a528fe3_0_500"/>
          <p:cNvPicPr preferRelativeResize="0"/>
          <p:nvPr/>
        </p:nvPicPr>
        <p:blipFill>
          <a:blip r:embed="rId3">
            <a:alphaModFix/>
          </a:blip>
          <a:stretch>
            <a:fillRect/>
          </a:stretch>
        </p:blipFill>
        <p:spPr>
          <a:xfrm>
            <a:off x="585575" y="1046600"/>
            <a:ext cx="3769800" cy="3769800"/>
          </a:xfrm>
          <a:prstGeom prst="rect">
            <a:avLst/>
          </a:prstGeom>
          <a:noFill/>
          <a:ln>
            <a:noFill/>
          </a:ln>
        </p:spPr>
      </p:pic>
      <p:pic>
        <p:nvPicPr>
          <p:cNvPr id="434" name="Google Shape;434;g2e48a528fe3_0_500"/>
          <p:cNvPicPr preferRelativeResize="0"/>
          <p:nvPr/>
        </p:nvPicPr>
        <p:blipFill>
          <a:blip r:embed="rId4">
            <a:alphaModFix/>
          </a:blip>
          <a:stretch>
            <a:fillRect/>
          </a:stretch>
        </p:blipFill>
        <p:spPr>
          <a:xfrm>
            <a:off x="4836025" y="1988175"/>
            <a:ext cx="3953198" cy="1584774"/>
          </a:xfrm>
          <a:prstGeom prst="rect">
            <a:avLst/>
          </a:prstGeom>
          <a:noFill/>
          <a:ln>
            <a:noFill/>
          </a:ln>
        </p:spPr>
      </p:pic>
      <p:sp>
        <p:nvSpPr>
          <p:cNvPr id="435" name="Google Shape;435;g2e48a528fe3_0_500"/>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e52742f825_0_42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evaluation</a:t>
            </a:r>
            <a:endParaRPr b="0" sz="3000" strike="noStrike">
              <a:solidFill>
                <a:srgbClr val="AB1E23"/>
              </a:solidFill>
              <a:latin typeface="Arial"/>
              <a:ea typeface="Arial"/>
              <a:cs typeface="Arial"/>
              <a:sym typeface="Arial"/>
            </a:endParaRPr>
          </a:p>
        </p:txBody>
      </p:sp>
      <p:sp>
        <p:nvSpPr>
          <p:cNvPr id="441" name="Google Shape;441;g2e52742f825_0_4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42" name="Google Shape;442;g2e52742f825_0_421"/>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443" name="Google Shape;443;g2e52742f825_0_421" title="Smart-Traffic-Sensor High Quality Video">
            <a:hlinkClick r:id="rId3"/>
          </p:cNvPr>
          <p:cNvPicPr preferRelativeResize="0"/>
          <p:nvPr/>
        </p:nvPicPr>
        <p:blipFill>
          <a:blip r:embed="rId4">
            <a:alphaModFix/>
          </a:blip>
          <a:stretch>
            <a:fillRect/>
          </a:stretch>
        </p:blipFill>
        <p:spPr>
          <a:xfrm>
            <a:off x="674875" y="1279951"/>
            <a:ext cx="3817850" cy="2147550"/>
          </a:xfrm>
          <a:prstGeom prst="rect">
            <a:avLst/>
          </a:prstGeom>
          <a:noFill/>
          <a:ln>
            <a:noFill/>
          </a:ln>
        </p:spPr>
      </p:pic>
      <p:pic>
        <p:nvPicPr>
          <p:cNvPr id="444" name="Google Shape;444;g2e52742f825_0_421" title="Smart-Traffic-Sensor. Low Quality and Unfavorable Weather Conditions Video">
            <a:hlinkClick r:id="rId5"/>
          </p:cNvPr>
          <p:cNvPicPr preferRelativeResize="0"/>
          <p:nvPr/>
        </p:nvPicPr>
        <p:blipFill>
          <a:blip r:embed="rId6">
            <a:alphaModFix/>
          </a:blip>
          <a:stretch>
            <a:fillRect/>
          </a:stretch>
        </p:blipFill>
        <p:spPr>
          <a:xfrm>
            <a:off x="4706800" y="1279947"/>
            <a:ext cx="3817850" cy="21475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2e48a528fe3_0_31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450" name="Google Shape;450;g2e48a528fe3_0_314"/>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TrafficSensor is a </a:t>
            </a:r>
            <a:r>
              <a:rPr lang="en" sz="2400">
                <a:latin typeface="Calibri"/>
                <a:ea typeface="Calibri"/>
                <a:cs typeface="Calibri"/>
                <a:sym typeface="Calibri"/>
              </a:rPr>
              <a:t>solution</a:t>
            </a:r>
            <a:r>
              <a:rPr lang="en" sz="2400">
                <a:latin typeface="Calibri"/>
                <a:ea typeface="Calibri"/>
                <a:cs typeface="Calibri"/>
                <a:sym typeface="Calibri"/>
              </a:rPr>
              <a:t> for vehicle surveillance using deep learning. It </a:t>
            </a:r>
            <a:r>
              <a:rPr lang="en" sz="2400">
                <a:latin typeface="Calibri"/>
                <a:ea typeface="Calibri"/>
                <a:cs typeface="Calibri"/>
                <a:sym typeface="Calibri"/>
              </a:rPr>
              <a:t>distinguishes</a:t>
            </a:r>
            <a:r>
              <a:rPr lang="en" sz="2400">
                <a:latin typeface="Calibri"/>
                <a:ea typeface="Calibri"/>
                <a:cs typeface="Calibri"/>
                <a:sym typeface="Calibri"/>
              </a:rPr>
              <a:t> between 7 classes.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Different DL models were studied and tested.</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A new dataset was curated for this </a:t>
            </a:r>
            <a:r>
              <a:rPr lang="en" sz="2400">
                <a:latin typeface="Calibri"/>
                <a:ea typeface="Calibri"/>
                <a:cs typeface="Calibri"/>
                <a:sym typeface="Calibri"/>
              </a:rPr>
              <a:t>application</a:t>
            </a:r>
            <a:r>
              <a:rPr lang="en" sz="2400">
                <a:latin typeface="Calibri"/>
                <a:ea typeface="Calibri"/>
                <a:cs typeface="Calibri"/>
                <a:sym typeface="Calibri"/>
              </a:rPr>
              <a:t>.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The </a:t>
            </a:r>
            <a:r>
              <a:rPr lang="en" sz="2400">
                <a:latin typeface="Calibri"/>
                <a:ea typeface="Calibri"/>
                <a:cs typeface="Calibri"/>
                <a:sym typeface="Calibri"/>
              </a:rPr>
              <a:t>application</a:t>
            </a:r>
            <a:r>
              <a:rPr lang="en" sz="2400">
                <a:latin typeface="Calibri"/>
                <a:ea typeface="Calibri"/>
                <a:cs typeface="Calibri"/>
                <a:sym typeface="Calibri"/>
              </a:rPr>
              <a:t> proves to be robust to bad weather </a:t>
            </a:r>
            <a:r>
              <a:rPr lang="en" sz="2400">
                <a:latin typeface="Calibri"/>
                <a:ea typeface="Calibri"/>
                <a:cs typeface="Calibri"/>
                <a:sym typeface="Calibri"/>
              </a:rPr>
              <a:t>conditions</a:t>
            </a:r>
            <a:r>
              <a:rPr lang="en" sz="2400">
                <a:latin typeface="Calibri"/>
                <a:ea typeface="Calibri"/>
                <a:cs typeface="Calibri"/>
                <a:sym typeface="Calibri"/>
              </a:rPr>
              <a:t>, and blurred or low-res traffic images.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Since the inception and publication of this contribution, notable </a:t>
            </a:r>
            <a:r>
              <a:rPr lang="en" sz="2400">
                <a:latin typeface="Calibri"/>
                <a:ea typeface="Calibri"/>
                <a:cs typeface="Calibri"/>
                <a:sym typeface="Calibri"/>
              </a:rPr>
              <a:t>advancements</a:t>
            </a:r>
            <a:r>
              <a:rPr lang="en" sz="2400">
                <a:latin typeface="Calibri"/>
                <a:ea typeface="Calibri"/>
                <a:cs typeface="Calibri"/>
                <a:sym typeface="Calibri"/>
              </a:rPr>
              <a:t> have emerged within the state-of-the-art. For example, new YOLO improvements (YOLOv5, v9, v10…) or transformer-based architectures (DETR, Swin Transformer, DINO…).</a:t>
            </a:r>
            <a:endParaRPr sz="2400">
              <a:latin typeface="Calibri"/>
              <a:ea typeface="Calibri"/>
              <a:cs typeface="Calibri"/>
              <a:sym typeface="Calibri"/>
            </a:endParaRPr>
          </a:p>
        </p:txBody>
      </p:sp>
      <p:sp>
        <p:nvSpPr>
          <p:cNvPr id="451" name="Google Shape;451;g2e48a528fe3_0_3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52" name="Google Shape;452;g2e48a528fe3_0_3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e48a528fe3_0_15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e48a528fe3_0_21"/>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object detection deep learning architectures with quantitative metrics</a:t>
            </a:r>
            <a:endParaRPr b="0" sz="3000" strike="noStrike">
              <a:solidFill>
                <a:srgbClr val="AB1E23"/>
              </a:solidFill>
              <a:latin typeface="Arial"/>
              <a:ea typeface="Arial"/>
              <a:cs typeface="Arial"/>
              <a:sym typeface="Arial"/>
            </a:endParaRPr>
          </a:p>
        </p:txBody>
      </p:sp>
      <p:sp>
        <p:nvSpPr>
          <p:cNvPr id="463" name="Google Shape;463;g2e48a528fe3_0_21"/>
          <p:cNvSpPr txBox="1"/>
          <p:nvPr>
            <p:ph idx="1" type="body"/>
          </p:nvPr>
        </p:nvSpPr>
        <p:spPr>
          <a:xfrm>
            <a:off x="945000" y="1224600"/>
            <a:ext cx="7965000" cy="2928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the previous contribution, we explored the monitoring of traffic using state-of-the-art computer vision techniques. For that contribution, we developed a comparison tool that was used during the research process for the objective assessment of </a:t>
            </a:r>
            <a:r>
              <a:rPr lang="en" sz="2400">
                <a:latin typeface="Calibri"/>
                <a:ea typeface="Calibri"/>
                <a:cs typeface="Calibri"/>
                <a:sym typeface="Calibri"/>
              </a:rPr>
              <a:t>object</a:t>
            </a:r>
            <a:r>
              <a:rPr lang="en" sz="2400">
                <a:latin typeface="Calibri"/>
                <a:ea typeface="Calibri"/>
                <a:cs typeface="Calibri"/>
                <a:sym typeface="Calibri"/>
              </a:rPr>
              <a:t> detection approached that we were exploring.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This comparison tool is </a:t>
            </a:r>
            <a:r>
              <a:rPr lang="en" sz="2400">
                <a:latin typeface="Calibri"/>
                <a:ea typeface="Calibri"/>
                <a:cs typeface="Calibri"/>
                <a:sym typeface="Calibri"/>
              </a:rPr>
              <a:t>Detection</a:t>
            </a:r>
            <a:r>
              <a:rPr lang="en" sz="2400">
                <a:latin typeface="Calibri"/>
                <a:ea typeface="Calibri"/>
                <a:cs typeface="Calibri"/>
                <a:sym typeface="Calibri"/>
              </a:rPr>
              <a:t>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Open-source tool.</a:t>
            </a:r>
            <a:endParaRPr sz="2400">
              <a:latin typeface="Calibri"/>
              <a:ea typeface="Calibri"/>
              <a:cs typeface="Calibri"/>
              <a:sym typeface="Calibri"/>
            </a:endParaRPr>
          </a:p>
        </p:txBody>
      </p:sp>
      <p:sp>
        <p:nvSpPr>
          <p:cNvPr id="464" name="Google Shape;464;g2e48a528fe3_0_2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
        <p:nvSpPr>
          <p:cNvPr id="465" name="Google Shape;465;g2e48a528fe3_0_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latin typeface="Arial"/>
                <a:ea typeface="Arial"/>
                <a:cs typeface="Arial"/>
                <a:sym typeface="Arial"/>
              </a:rPr>
              <a:t>‹#›</a:t>
            </a:fld>
            <a:endParaRPr>
              <a:latin typeface="Arial"/>
              <a:ea typeface="Arial"/>
              <a:cs typeface="Arial"/>
              <a:sym typeface="Arial"/>
            </a:endParaRPr>
          </a:p>
        </p:txBody>
      </p:sp>
      <p:sp>
        <p:nvSpPr>
          <p:cNvPr id="466" name="Google Shape;466;g2e48a528fe3_0_21"/>
          <p:cNvSpPr txBox="1"/>
          <p:nvPr>
            <p:ph idx="1" type="body"/>
          </p:nvPr>
        </p:nvSpPr>
        <p:spPr>
          <a:xfrm>
            <a:off x="945000" y="4630800"/>
            <a:ext cx="7965000" cy="512700"/>
          </a:xfrm>
          <a:prstGeom prst="rect">
            <a:avLst/>
          </a:prstGeom>
          <a:noFill/>
          <a:ln>
            <a:noFill/>
          </a:ln>
        </p:spPr>
        <p:txBody>
          <a:bodyPr anchorCtr="0" anchor="t" bIns="0" lIns="0" spcFirstLastPara="1" rIns="0" wrap="square" tIns="0">
            <a:normAutofit/>
          </a:bodyPr>
          <a:lstStyle/>
          <a:p>
            <a:pPr indent="0" lvl="0" marL="0" marR="0" rtl="0" algn="l">
              <a:lnSpc>
                <a:spcPct val="80000"/>
              </a:lnSpc>
              <a:spcBef>
                <a:spcPts val="0"/>
              </a:spcBef>
              <a:spcAft>
                <a:spcPts val="0"/>
              </a:spcAft>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V. Sharma, and J. M. Cañas, “Open source assessment of deep learning visual object detection,” Sensors, vol. 22, no. 12, 2022. doi: 10.3390/s22124575. [Online]. Available: https://www.mdpi.com/1424-8220/22/12/4575</a:t>
            </a:r>
            <a:endParaRPr>
              <a:solidFill>
                <a:srgbClr val="434343"/>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e48a528fe3_0_32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472" name="Google Shape;472;g2e48a528fe3_0_329"/>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This assessment tool has been </a:t>
            </a:r>
            <a:r>
              <a:rPr lang="en" sz="2400">
                <a:latin typeface="Calibri"/>
                <a:ea typeface="Calibri"/>
                <a:cs typeface="Calibri"/>
                <a:sym typeface="Calibri"/>
              </a:rPr>
              <a:t>developed</a:t>
            </a:r>
            <a:r>
              <a:rPr lang="en" sz="2400">
                <a:latin typeface="Calibri"/>
                <a:ea typeface="Calibri"/>
                <a:cs typeface="Calibri"/>
                <a:sym typeface="Calibri"/>
              </a:rPr>
              <a:t> to provide objective performance metrics, allowing researchers to systematically </a:t>
            </a:r>
            <a:r>
              <a:rPr lang="en" sz="2400">
                <a:latin typeface="Calibri"/>
                <a:ea typeface="Calibri"/>
                <a:cs typeface="Calibri"/>
                <a:sym typeface="Calibri"/>
              </a:rPr>
              <a:t>evaluate</a:t>
            </a:r>
            <a:r>
              <a:rPr lang="en" sz="2400">
                <a:latin typeface="Calibri"/>
                <a:ea typeface="Calibri"/>
                <a:cs typeface="Calibri"/>
                <a:sym typeface="Calibri"/>
              </a:rPr>
              <a:t> different DL models for object detection on large datasets and determine the most effective approach for specific use cases.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has a broad range of applicability, from </a:t>
            </a:r>
            <a:r>
              <a:rPr lang="en" sz="2400">
                <a:latin typeface="Calibri"/>
                <a:ea typeface="Calibri"/>
                <a:cs typeface="Calibri"/>
                <a:sym typeface="Calibri"/>
              </a:rPr>
              <a:t>traffic</a:t>
            </a:r>
            <a:r>
              <a:rPr lang="en" sz="2400">
                <a:latin typeface="Calibri"/>
                <a:ea typeface="Calibri"/>
                <a:cs typeface="Calibri"/>
                <a:sym typeface="Calibri"/>
              </a:rPr>
              <a:t> monitoring to the perception module of an autonomous </a:t>
            </a:r>
            <a:r>
              <a:rPr lang="en" sz="2400">
                <a:latin typeface="Calibri"/>
                <a:ea typeface="Calibri"/>
                <a:cs typeface="Calibri"/>
                <a:sym typeface="Calibri"/>
              </a:rPr>
              <a:t>driving</a:t>
            </a:r>
            <a:r>
              <a:rPr lang="en" sz="2400">
                <a:latin typeface="Calibri"/>
                <a:ea typeface="Calibri"/>
                <a:cs typeface="Calibri"/>
                <a:sym typeface="Calibri"/>
              </a:rPr>
              <a:t> system.</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comprises a suite of tools with unique features to facilitate the objective comparison of different DL models for object detection.</a:t>
            </a:r>
            <a:endParaRPr sz="2400">
              <a:latin typeface="Calibri"/>
              <a:ea typeface="Calibri"/>
              <a:cs typeface="Calibri"/>
              <a:sym typeface="Calibri"/>
            </a:endParaRPr>
          </a:p>
        </p:txBody>
      </p:sp>
      <p:sp>
        <p:nvSpPr>
          <p:cNvPr id="473" name="Google Shape;473;g2e48a528fe3_0_32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74" name="Google Shape;474;g2e48a528fe3_0_32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e48a528fe3_0_6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 to AD</a:t>
            </a:r>
            <a:endParaRPr b="0" sz="3000" strike="noStrike">
              <a:solidFill>
                <a:srgbClr val="AB1E23"/>
              </a:solidFill>
              <a:latin typeface="Arial"/>
              <a:ea typeface="Arial"/>
              <a:cs typeface="Arial"/>
              <a:sym typeface="Arial"/>
            </a:endParaRPr>
          </a:p>
        </p:txBody>
      </p:sp>
      <p:sp>
        <p:nvSpPr>
          <p:cNvPr id="170" name="Google Shape;170;g2e48a528fe3_0_63"/>
          <p:cNvSpPr txBox="1"/>
          <p:nvPr>
            <p:ph idx="1" type="body"/>
          </p:nvPr>
        </p:nvSpPr>
        <p:spPr>
          <a:xfrm>
            <a:off x="945000" y="895813"/>
            <a:ext cx="3972600" cy="3375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Mobile robot in terms of hardware and software.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Sensors like GPS, IMUs, LIDARS, cameras…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Actuators like throttle, brake…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Components supplemented by computational units like CPUs and GPUs.</a:t>
            </a:r>
            <a:endParaRPr i="1" sz="2400">
              <a:latin typeface="Calibri"/>
              <a:ea typeface="Calibri"/>
              <a:cs typeface="Calibri"/>
              <a:sym typeface="Calibri"/>
            </a:endParaRPr>
          </a:p>
        </p:txBody>
      </p:sp>
      <p:sp>
        <p:nvSpPr>
          <p:cNvPr id="171" name="Google Shape;171;g2e48a528fe3_0_6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72" name="Google Shape;172;g2e48a528fe3_0_63"/>
          <p:cNvPicPr preferRelativeResize="0"/>
          <p:nvPr/>
        </p:nvPicPr>
        <p:blipFill>
          <a:blip r:embed="rId3">
            <a:alphaModFix/>
          </a:blip>
          <a:stretch>
            <a:fillRect/>
          </a:stretch>
        </p:blipFill>
        <p:spPr>
          <a:xfrm>
            <a:off x="4917600" y="981758"/>
            <a:ext cx="4120575" cy="3203117"/>
          </a:xfrm>
          <a:prstGeom prst="rect">
            <a:avLst/>
          </a:prstGeom>
          <a:noFill/>
          <a:ln>
            <a:noFill/>
          </a:ln>
        </p:spPr>
      </p:pic>
      <p:sp>
        <p:nvSpPr>
          <p:cNvPr id="173" name="Google Shape;173;g2e48a528fe3_0_6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e48a528fe3_0_33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80" name="Google Shape;480;g2e48a528fe3_0_336"/>
          <p:cNvSpPr txBox="1"/>
          <p:nvPr>
            <p:ph idx="1" type="body"/>
          </p:nvPr>
        </p:nvSpPr>
        <p:spPr>
          <a:xfrm>
            <a:off x="945000" y="810000"/>
            <a:ext cx="4467900" cy="39036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application supports the main DL frameworks, along with the principal datasets for object detection.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can be used as a ROS Node.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workflows: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Headless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Graphical.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 generation.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Evaluation of detections with objective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Live detection visualization.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converter</a:t>
            </a:r>
            <a:endParaRPr i="1" sz="2400">
              <a:latin typeface="Calibri"/>
              <a:ea typeface="Calibri"/>
              <a:cs typeface="Calibri"/>
              <a:sym typeface="Calibri"/>
            </a:endParaRPr>
          </a:p>
        </p:txBody>
      </p:sp>
      <p:sp>
        <p:nvSpPr>
          <p:cNvPr id="481" name="Google Shape;481;g2e48a528fe3_0_33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82" name="Google Shape;482;g2e48a528fe3_0_33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83" name="Google Shape;483;g2e48a528fe3_0_336"/>
          <p:cNvPicPr preferRelativeResize="0"/>
          <p:nvPr/>
        </p:nvPicPr>
        <p:blipFill>
          <a:blip r:embed="rId3">
            <a:alphaModFix/>
          </a:blip>
          <a:stretch>
            <a:fillRect/>
          </a:stretch>
        </p:blipFill>
        <p:spPr>
          <a:xfrm>
            <a:off x="5361900" y="1625899"/>
            <a:ext cx="3731000" cy="2330076"/>
          </a:xfrm>
          <a:prstGeom prst="rect">
            <a:avLst/>
          </a:prstGeom>
          <a:noFill/>
          <a:ln>
            <a:noFill/>
          </a:ln>
        </p:spPr>
      </p:pic>
      <p:pic>
        <p:nvPicPr>
          <p:cNvPr id="484" name="Google Shape;484;g2e48a528fe3_0_336"/>
          <p:cNvPicPr preferRelativeResize="0"/>
          <p:nvPr/>
        </p:nvPicPr>
        <p:blipFill>
          <a:blip r:embed="rId4">
            <a:alphaModFix/>
          </a:blip>
          <a:stretch>
            <a:fillRect/>
          </a:stretch>
        </p:blipFill>
        <p:spPr>
          <a:xfrm>
            <a:off x="5828325" y="691725"/>
            <a:ext cx="749700" cy="755550"/>
          </a:xfrm>
          <a:prstGeom prst="rect">
            <a:avLst/>
          </a:prstGeom>
          <a:noFill/>
          <a:ln>
            <a:noFill/>
          </a:ln>
        </p:spPr>
      </p:pic>
      <p:pic>
        <p:nvPicPr>
          <p:cNvPr id="485" name="Google Shape;485;g2e48a528fe3_0_336"/>
          <p:cNvPicPr preferRelativeResize="0"/>
          <p:nvPr/>
        </p:nvPicPr>
        <p:blipFill>
          <a:blip r:embed="rId5">
            <a:alphaModFix/>
          </a:blip>
          <a:stretch>
            <a:fillRect/>
          </a:stretch>
        </p:blipFill>
        <p:spPr>
          <a:xfrm>
            <a:off x="6690797" y="773802"/>
            <a:ext cx="591400" cy="591400"/>
          </a:xfrm>
          <a:prstGeom prst="rect">
            <a:avLst/>
          </a:prstGeom>
          <a:noFill/>
          <a:ln>
            <a:noFill/>
          </a:ln>
        </p:spPr>
      </p:pic>
      <p:pic>
        <p:nvPicPr>
          <p:cNvPr id="486" name="Google Shape;486;g2e48a528fe3_0_336"/>
          <p:cNvPicPr preferRelativeResize="0"/>
          <p:nvPr/>
        </p:nvPicPr>
        <p:blipFill>
          <a:blip r:embed="rId6">
            <a:alphaModFix/>
          </a:blip>
          <a:stretch>
            <a:fillRect/>
          </a:stretch>
        </p:blipFill>
        <p:spPr>
          <a:xfrm>
            <a:off x="7352879" y="847500"/>
            <a:ext cx="1263418" cy="444000"/>
          </a:xfrm>
          <a:prstGeom prst="rect">
            <a:avLst/>
          </a:prstGeom>
          <a:noFill/>
          <a:ln>
            <a:noFill/>
          </a:ln>
        </p:spPr>
      </p:pic>
      <p:pic>
        <p:nvPicPr>
          <p:cNvPr id="487" name="Google Shape;487;g2e48a528fe3_0_336"/>
          <p:cNvPicPr preferRelativeResize="0"/>
          <p:nvPr/>
        </p:nvPicPr>
        <p:blipFill>
          <a:blip r:embed="rId7">
            <a:alphaModFix/>
          </a:blip>
          <a:stretch>
            <a:fillRect/>
          </a:stretch>
        </p:blipFill>
        <p:spPr>
          <a:xfrm>
            <a:off x="6099401" y="4184865"/>
            <a:ext cx="591399" cy="632311"/>
          </a:xfrm>
          <a:prstGeom prst="rect">
            <a:avLst/>
          </a:prstGeom>
          <a:noFill/>
          <a:ln>
            <a:noFill/>
          </a:ln>
        </p:spPr>
      </p:pic>
      <p:pic>
        <p:nvPicPr>
          <p:cNvPr id="488" name="Google Shape;488;g2e48a528fe3_0_336"/>
          <p:cNvPicPr preferRelativeResize="0"/>
          <p:nvPr/>
        </p:nvPicPr>
        <p:blipFill>
          <a:blip r:embed="rId8">
            <a:alphaModFix/>
          </a:blip>
          <a:stretch>
            <a:fillRect/>
          </a:stretch>
        </p:blipFill>
        <p:spPr>
          <a:xfrm>
            <a:off x="6742311" y="4205325"/>
            <a:ext cx="488390" cy="591401"/>
          </a:xfrm>
          <a:prstGeom prst="rect">
            <a:avLst/>
          </a:prstGeom>
          <a:noFill/>
          <a:ln>
            <a:noFill/>
          </a:ln>
        </p:spPr>
      </p:pic>
      <p:pic>
        <p:nvPicPr>
          <p:cNvPr id="489" name="Google Shape;489;g2e48a528fe3_0_336"/>
          <p:cNvPicPr preferRelativeResize="0"/>
          <p:nvPr/>
        </p:nvPicPr>
        <p:blipFill>
          <a:blip r:embed="rId9">
            <a:alphaModFix/>
          </a:blip>
          <a:stretch>
            <a:fillRect/>
          </a:stretch>
        </p:blipFill>
        <p:spPr>
          <a:xfrm>
            <a:off x="7282201" y="4216676"/>
            <a:ext cx="591401" cy="591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e48a528fe3_0_51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95" name="Google Shape;495;g2e48a528fe3_0_51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96" name="Google Shape;496;g2e48a528fe3_0_517"/>
          <p:cNvPicPr preferRelativeResize="0"/>
          <p:nvPr/>
        </p:nvPicPr>
        <p:blipFill>
          <a:blip r:embed="rId3">
            <a:alphaModFix/>
          </a:blip>
          <a:stretch>
            <a:fillRect/>
          </a:stretch>
        </p:blipFill>
        <p:spPr>
          <a:xfrm>
            <a:off x="1654575" y="746573"/>
            <a:ext cx="6727350" cy="1618525"/>
          </a:xfrm>
          <a:prstGeom prst="rect">
            <a:avLst/>
          </a:prstGeom>
          <a:noFill/>
          <a:ln>
            <a:noFill/>
          </a:ln>
        </p:spPr>
      </p:pic>
      <p:sp>
        <p:nvSpPr>
          <p:cNvPr id="497" name="Google Shape;497;g2e48a528fe3_0_51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98" name="Google Shape;498;g2e48a528fe3_0_517"/>
          <p:cNvPicPr preferRelativeResize="0"/>
          <p:nvPr/>
        </p:nvPicPr>
        <p:blipFill>
          <a:blip r:embed="rId4">
            <a:alphaModFix/>
          </a:blip>
          <a:stretch>
            <a:fillRect/>
          </a:stretch>
        </p:blipFill>
        <p:spPr>
          <a:xfrm>
            <a:off x="2836985" y="2415025"/>
            <a:ext cx="4362542" cy="2626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2e52742f825_0_43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504" name="Google Shape;504;g2e52742f825_0_4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05" name="Google Shape;505;g2e52742f825_0_4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descr="Running people detector also on depth Images" id="506" name="Google Shape;506;g2e52742f825_0_431" title="DetectionSuite (2018)">
            <a:hlinkClick r:id="rId3"/>
          </p:cNvPr>
          <p:cNvPicPr preferRelativeResize="0"/>
          <p:nvPr/>
        </p:nvPicPr>
        <p:blipFill>
          <a:blip r:embed="rId4">
            <a:alphaModFix/>
          </a:blip>
          <a:stretch>
            <a:fillRect/>
          </a:stretch>
        </p:blipFill>
        <p:spPr>
          <a:xfrm>
            <a:off x="1925775" y="1072990"/>
            <a:ext cx="6112534" cy="343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e48a528fe3_0_34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results and discussion</a:t>
            </a:r>
            <a:endParaRPr b="0" sz="3000" strike="noStrike">
              <a:solidFill>
                <a:srgbClr val="AB1E23"/>
              </a:solidFill>
              <a:latin typeface="Arial"/>
              <a:ea typeface="Arial"/>
              <a:cs typeface="Arial"/>
              <a:sym typeface="Arial"/>
            </a:endParaRPr>
          </a:p>
        </p:txBody>
      </p:sp>
      <p:sp>
        <p:nvSpPr>
          <p:cNvPr id="512" name="Google Shape;512;g2e48a528fe3_0_343"/>
          <p:cNvSpPr txBox="1"/>
          <p:nvPr>
            <p:ph idx="1" type="body"/>
          </p:nvPr>
        </p:nvSpPr>
        <p:spPr>
          <a:xfrm>
            <a:off x="945000" y="810000"/>
            <a:ext cx="7965000" cy="822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in TrafficSensor.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of state-of-the-art detection networks.</a:t>
            </a:r>
            <a:endParaRPr i="1" sz="2400">
              <a:latin typeface="Calibri"/>
              <a:ea typeface="Calibri"/>
              <a:cs typeface="Calibri"/>
              <a:sym typeface="Calibri"/>
            </a:endParaRPr>
          </a:p>
        </p:txBody>
      </p:sp>
      <p:sp>
        <p:nvSpPr>
          <p:cNvPr id="513" name="Google Shape;513;g2e48a528fe3_0_34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14" name="Google Shape;514;g2e48a528fe3_0_343"/>
          <p:cNvPicPr preferRelativeResize="0"/>
          <p:nvPr/>
        </p:nvPicPr>
        <p:blipFill>
          <a:blip r:embed="rId3">
            <a:alphaModFix/>
          </a:blip>
          <a:stretch>
            <a:fillRect/>
          </a:stretch>
        </p:blipFill>
        <p:spPr>
          <a:xfrm>
            <a:off x="621000" y="1599925"/>
            <a:ext cx="5297388" cy="1572676"/>
          </a:xfrm>
          <a:prstGeom prst="rect">
            <a:avLst/>
          </a:prstGeom>
          <a:noFill/>
          <a:ln>
            <a:noFill/>
          </a:ln>
        </p:spPr>
      </p:pic>
      <p:sp>
        <p:nvSpPr>
          <p:cNvPr id="515" name="Google Shape;515;g2e48a528fe3_0_34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516" name="Google Shape;516;g2e48a528fe3_0_343"/>
          <p:cNvPicPr preferRelativeResize="0"/>
          <p:nvPr/>
        </p:nvPicPr>
        <p:blipFill>
          <a:blip r:embed="rId4">
            <a:alphaModFix/>
          </a:blip>
          <a:stretch>
            <a:fillRect/>
          </a:stretch>
        </p:blipFill>
        <p:spPr>
          <a:xfrm>
            <a:off x="3533425" y="3250252"/>
            <a:ext cx="5428451" cy="1572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e48a528fe3_0_35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522" name="Google Shape;522;g2e48a528fe3_0_350"/>
          <p:cNvSpPr txBox="1"/>
          <p:nvPr>
            <p:ph idx="1" type="body"/>
          </p:nvPr>
        </p:nvSpPr>
        <p:spPr>
          <a:xfrm>
            <a:off x="937725" y="1242750"/>
            <a:ext cx="7965000" cy="2658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Open source assessment tool validated in several experiments.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Since the development of this contributions and its publication, new contributions have appeared that are relevant for the </a:t>
            </a:r>
            <a:r>
              <a:rPr lang="en" sz="2400">
                <a:latin typeface="Calibri"/>
                <a:ea typeface="Calibri"/>
                <a:cs typeface="Calibri"/>
                <a:sym typeface="Calibri"/>
              </a:rPr>
              <a:t>state</a:t>
            </a:r>
            <a:r>
              <a:rPr lang="en" sz="2400">
                <a:latin typeface="Calibri"/>
                <a:ea typeface="Calibri"/>
                <a:cs typeface="Calibri"/>
                <a:sym typeface="Calibri"/>
              </a:rPr>
              <a:t>-of-the-art. For example YOLOv5, v9… or the developments that use transformer-based architectures (DETR, DINO…)</a:t>
            </a:r>
            <a:endParaRPr i="1" sz="2400">
              <a:latin typeface="Calibri"/>
              <a:ea typeface="Calibri"/>
              <a:cs typeface="Calibri"/>
              <a:sym typeface="Calibri"/>
            </a:endParaRPr>
          </a:p>
        </p:txBody>
      </p:sp>
      <p:sp>
        <p:nvSpPr>
          <p:cNvPr id="523" name="Google Shape;523;g2e48a528fe3_0_35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24" name="Google Shape;524;g2e48a528fe3_0_35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e48a528fe3_0_16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e48a528fe3_0_28"/>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535" name="Google Shape;535;g2e48a528fe3_0_28"/>
          <p:cNvSpPr txBox="1"/>
          <p:nvPr>
            <p:ph idx="1" type="body"/>
          </p:nvPr>
        </p:nvSpPr>
        <p:spPr>
          <a:xfrm>
            <a:off x="945000" y="1136725"/>
            <a:ext cx="7965000" cy="29286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 is a software tool developed to help research in the </a:t>
            </a:r>
            <a:r>
              <a:rPr lang="en" sz="2400">
                <a:latin typeface="Calibri"/>
                <a:ea typeface="Calibri"/>
                <a:cs typeface="Calibri"/>
                <a:sym typeface="Calibri"/>
              </a:rPr>
              <a:t>autonomous</a:t>
            </a:r>
            <a:r>
              <a:rPr lang="en" sz="2400">
                <a:latin typeface="Calibri"/>
                <a:ea typeface="Calibri"/>
                <a:cs typeface="Calibri"/>
                <a:sym typeface="Calibri"/>
              </a:rPr>
              <a:t> driving field.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development and validation of autonomous driving solutions require testing broadly in </a:t>
            </a:r>
            <a:r>
              <a:rPr lang="en" sz="2400">
                <a:latin typeface="Calibri"/>
                <a:ea typeface="Calibri"/>
                <a:cs typeface="Calibri"/>
                <a:sym typeface="Calibri"/>
              </a:rPr>
              <a:t>simulation.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Addressing this requirement, we present Behavior Metrics for the quantitative and qualitative assessment and comparison of solutions for the main autonomous driving tasks.</a:t>
            </a:r>
            <a:endParaRPr sz="2400">
              <a:latin typeface="Calibri"/>
              <a:ea typeface="Calibri"/>
              <a:cs typeface="Calibri"/>
              <a:sym typeface="Calibri"/>
            </a:endParaRPr>
          </a:p>
        </p:txBody>
      </p:sp>
      <p:sp>
        <p:nvSpPr>
          <p:cNvPr id="536" name="Google Shape;536;g2e48a528fe3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37" name="Google Shape;537;g2e48a528fe3_0_28"/>
          <p:cNvSpPr txBox="1"/>
          <p:nvPr>
            <p:ph idx="1" type="body"/>
          </p:nvPr>
        </p:nvSpPr>
        <p:spPr>
          <a:xfrm>
            <a:off x="945000" y="4505400"/>
            <a:ext cx="7965000" cy="638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a:t>
            </a:r>
            <a:endParaRPr>
              <a:solidFill>
                <a:srgbClr val="434343"/>
              </a:solidFill>
              <a:latin typeface="Calibri"/>
              <a:ea typeface="Calibri"/>
              <a:cs typeface="Calibri"/>
              <a:sym typeface="Calibri"/>
            </a:endParaRPr>
          </a:p>
        </p:txBody>
      </p:sp>
      <p:sp>
        <p:nvSpPr>
          <p:cNvPr id="538" name="Google Shape;538;g2e48a528fe3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a:t>
            </a:r>
            <a:r>
              <a:rPr lang="en">
                <a:latin typeface="Arial"/>
                <a:ea typeface="Arial"/>
                <a:cs typeface="Arial"/>
                <a:sym typeface="Arial"/>
              </a:rPr>
              <a:t> Metrics</a:t>
            </a: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e48a528fe3_0_35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544" name="Google Shape;544;g2e48a528fe3_0_359"/>
          <p:cNvSpPr txBox="1"/>
          <p:nvPr>
            <p:ph idx="1" type="body"/>
          </p:nvPr>
        </p:nvSpPr>
        <p:spPr>
          <a:xfrm>
            <a:off x="945000" y="1213650"/>
            <a:ext cx="7965000" cy="2716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main evaluation pipelines: graphical and headless.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Generates</a:t>
            </a:r>
            <a:r>
              <a:rPr lang="en" sz="2400">
                <a:latin typeface="Calibri"/>
                <a:ea typeface="Calibri"/>
                <a:cs typeface="Calibri"/>
                <a:sym typeface="Calibri"/>
              </a:rPr>
              <a:t> </a:t>
            </a:r>
            <a:r>
              <a:rPr lang="en" sz="2400">
                <a:latin typeface="Calibri"/>
                <a:ea typeface="Calibri"/>
                <a:cs typeface="Calibri"/>
                <a:sym typeface="Calibri"/>
              </a:rPr>
              <a:t>quantitative</a:t>
            </a:r>
            <a:r>
              <a:rPr lang="en" sz="2400">
                <a:latin typeface="Calibri"/>
                <a:ea typeface="Calibri"/>
                <a:cs typeface="Calibri"/>
                <a:sym typeface="Calibri"/>
              </a:rPr>
              <a:t> metrics complementary to the simulator’s, including fine-grained metrics for each particular driving task (lane following, driving in traffic, route navigation…)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uses and supports Carla, ROS, PyTorch and Tensorflow.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is available open-source for the community.</a:t>
            </a:r>
            <a:endParaRPr sz="2400">
              <a:latin typeface="Calibri"/>
              <a:ea typeface="Calibri"/>
              <a:cs typeface="Calibri"/>
              <a:sym typeface="Calibri"/>
            </a:endParaRPr>
          </a:p>
        </p:txBody>
      </p:sp>
      <p:sp>
        <p:nvSpPr>
          <p:cNvPr id="545" name="Google Shape;545;g2e48a528fe3_0_35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46" name="Google Shape;546;g2e48a528fe3_0_35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547" name="Google Shape;547;g2e48a528fe3_0_359"/>
          <p:cNvPicPr preferRelativeResize="0"/>
          <p:nvPr/>
        </p:nvPicPr>
        <p:blipFill>
          <a:blip r:embed="rId3">
            <a:alphaModFix/>
          </a:blip>
          <a:stretch>
            <a:fillRect/>
          </a:stretch>
        </p:blipFill>
        <p:spPr>
          <a:xfrm>
            <a:off x="3047838" y="4174525"/>
            <a:ext cx="629075" cy="629075"/>
          </a:xfrm>
          <a:prstGeom prst="rect">
            <a:avLst/>
          </a:prstGeom>
          <a:noFill/>
          <a:ln>
            <a:noFill/>
          </a:ln>
        </p:spPr>
      </p:pic>
      <p:pic>
        <p:nvPicPr>
          <p:cNvPr id="548" name="Google Shape;548;g2e48a528fe3_0_359"/>
          <p:cNvPicPr preferRelativeResize="0"/>
          <p:nvPr/>
        </p:nvPicPr>
        <p:blipFill>
          <a:blip r:embed="rId4">
            <a:alphaModFix/>
          </a:blip>
          <a:stretch>
            <a:fillRect/>
          </a:stretch>
        </p:blipFill>
        <p:spPr>
          <a:xfrm>
            <a:off x="3676922" y="4174521"/>
            <a:ext cx="2158044" cy="629075"/>
          </a:xfrm>
          <a:prstGeom prst="rect">
            <a:avLst/>
          </a:prstGeom>
          <a:noFill/>
          <a:ln>
            <a:noFill/>
          </a:ln>
        </p:spPr>
      </p:pic>
      <p:pic>
        <p:nvPicPr>
          <p:cNvPr id="549" name="Google Shape;549;g2e48a528fe3_0_359"/>
          <p:cNvPicPr preferRelativeResize="0"/>
          <p:nvPr/>
        </p:nvPicPr>
        <p:blipFill>
          <a:blip r:embed="rId5">
            <a:alphaModFix/>
          </a:blip>
          <a:stretch>
            <a:fillRect/>
          </a:stretch>
        </p:blipFill>
        <p:spPr>
          <a:xfrm>
            <a:off x="6400282" y="4174524"/>
            <a:ext cx="588378" cy="629074"/>
          </a:xfrm>
          <a:prstGeom prst="rect">
            <a:avLst/>
          </a:prstGeom>
          <a:noFill/>
          <a:ln>
            <a:noFill/>
          </a:ln>
        </p:spPr>
      </p:pic>
      <p:pic>
        <p:nvPicPr>
          <p:cNvPr id="550" name="Google Shape;550;g2e48a528fe3_0_359"/>
          <p:cNvPicPr preferRelativeResize="0"/>
          <p:nvPr/>
        </p:nvPicPr>
        <p:blipFill>
          <a:blip r:embed="rId6">
            <a:alphaModFix/>
          </a:blip>
          <a:stretch>
            <a:fillRect/>
          </a:stretch>
        </p:blipFill>
        <p:spPr>
          <a:xfrm>
            <a:off x="5777512" y="4124799"/>
            <a:ext cx="728525" cy="728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e48a528fe3_0_54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56" name="Google Shape;556;g2e48a528fe3_0_540"/>
          <p:cNvPicPr preferRelativeResize="0"/>
          <p:nvPr/>
        </p:nvPicPr>
        <p:blipFill>
          <a:blip r:embed="rId3">
            <a:alphaModFix/>
          </a:blip>
          <a:stretch>
            <a:fillRect/>
          </a:stretch>
        </p:blipFill>
        <p:spPr>
          <a:xfrm>
            <a:off x="2626200" y="899460"/>
            <a:ext cx="4638039" cy="4244039"/>
          </a:xfrm>
          <a:prstGeom prst="rect">
            <a:avLst/>
          </a:prstGeom>
          <a:noFill/>
          <a:ln>
            <a:noFill/>
          </a:ln>
        </p:spPr>
      </p:pic>
      <p:sp>
        <p:nvSpPr>
          <p:cNvPr id="557" name="Google Shape;557;g2e48a528fe3_0_540"/>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558" name="Google Shape;558;g2e48a528fe3_0_54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e48a528fe3_0_36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564" name="Google Shape;564;g2e48a528fe3_0_366"/>
          <p:cNvSpPr txBox="1"/>
          <p:nvPr>
            <p:ph idx="1" type="body"/>
          </p:nvPr>
        </p:nvSpPr>
        <p:spPr>
          <a:xfrm>
            <a:off x="959575" y="1665025"/>
            <a:ext cx="7965000" cy="1601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need reliable and secure AD solutions.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a:t>
            </a:r>
            <a:r>
              <a:rPr lang="en" sz="2400">
                <a:latin typeface="Calibri"/>
                <a:ea typeface="Calibri"/>
                <a:cs typeface="Calibri"/>
                <a:sym typeface="Calibri"/>
              </a:rPr>
              <a:t> Metrics is a multi-platform open-source software for the assessment of autonomous driving solutions in simulation for different driving tasks.</a:t>
            </a:r>
            <a:endParaRPr sz="2400">
              <a:latin typeface="Calibri"/>
              <a:ea typeface="Calibri"/>
              <a:cs typeface="Calibri"/>
              <a:sym typeface="Calibri"/>
            </a:endParaRPr>
          </a:p>
        </p:txBody>
      </p:sp>
      <p:sp>
        <p:nvSpPr>
          <p:cNvPr id="565" name="Google Shape;565;g2e48a528fe3_0_36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66" name="Google Shape;566;g2e48a528fe3_0_36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e48a528fe3_0_7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Levels of autonomy</a:t>
            </a:r>
            <a:endParaRPr b="0" sz="3000" strike="noStrike">
              <a:solidFill>
                <a:srgbClr val="AB1E23"/>
              </a:solidFill>
              <a:latin typeface="Arial"/>
              <a:ea typeface="Arial"/>
              <a:cs typeface="Arial"/>
              <a:sym typeface="Arial"/>
            </a:endParaRPr>
          </a:p>
        </p:txBody>
      </p:sp>
      <p:sp>
        <p:nvSpPr>
          <p:cNvPr id="179" name="Google Shape;179;g2e48a528fe3_0_70"/>
          <p:cNvSpPr txBox="1"/>
          <p:nvPr>
            <p:ph idx="1" type="body"/>
          </p:nvPr>
        </p:nvSpPr>
        <p:spPr>
          <a:xfrm>
            <a:off x="952275" y="852600"/>
            <a:ext cx="36594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Level 0: Driver only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Level 1: Assisted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Level 2: Partial automation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Level 3: Conditional automation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Level 4: High automation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Level 5: Full automation</a:t>
            </a:r>
            <a:endParaRPr i="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Currently on level 4.</a:t>
            </a:r>
            <a:endParaRPr b="1" sz="2400">
              <a:latin typeface="Calibri"/>
              <a:ea typeface="Calibri"/>
              <a:cs typeface="Calibri"/>
              <a:sym typeface="Calibri"/>
            </a:endParaRPr>
          </a:p>
        </p:txBody>
      </p:sp>
      <p:sp>
        <p:nvSpPr>
          <p:cNvPr id="180" name="Google Shape;180;g2e48a528fe3_0_7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81" name="Google Shape;181;g2e48a528fe3_0_70"/>
          <p:cNvPicPr preferRelativeResize="0"/>
          <p:nvPr/>
        </p:nvPicPr>
        <p:blipFill>
          <a:blip r:embed="rId3">
            <a:alphaModFix/>
          </a:blip>
          <a:stretch>
            <a:fillRect/>
          </a:stretch>
        </p:blipFill>
        <p:spPr>
          <a:xfrm>
            <a:off x="3876100" y="1471625"/>
            <a:ext cx="5267900" cy="1668350"/>
          </a:xfrm>
          <a:prstGeom prst="rect">
            <a:avLst/>
          </a:prstGeom>
          <a:noFill/>
          <a:ln>
            <a:noFill/>
          </a:ln>
        </p:spPr>
      </p:pic>
      <p:sp>
        <p:nvSpPr>
          <p:cNvPr id="182" name="Google Shape;182;g2e48a528fe3_0_7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2e48a528fe3_0_54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AB1E23"/>
              </a:buClr>
              <a:buSzPts val="3000"/>
              <a:buFont typeface="Arial"/>
              <a:buNone/>
            </a:pPr>
            <a:r>
              <a:rPr lang="en" sz="3000">
                <a:solidFill>
                  <a:srgbClr val="AB1E23"/>
                </a:solidFill>
              </a:rPr>
              <a:t>Connection between BM and CARLA</a:t>
            </a:r>
            <a:endParaRPr sz="3000">
              <a:solidFill>
                <a:srgbClr val="AB1E23"/>
              </a:solidFill>
            </a:endParaRPr>
          </a:p>
        </p:txBody>
      </p:sp>
      <p:sp>
        <p:nvSpPr>
          <p:cNvPr id="572" name="Google Shape;572;g2e48a528fe3_0_54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73" name="Google Shape;573;g2e48a528fe3_0_548"/>
          <p:cNvPicPr preferRelativeResize="0"/>
          <p:nvPr/>
        </p:nvPicPr>
        <p:blipFill>
          <a:blip r:embed="rId3">
            <a:alphaModFix/>
          </a:blip>
          <a:stretch>
            <a:fillRect/>
          </a:stretch>
        </p:blipFill>
        <p:spPr>
          <a:xfrm>
            <a:off x="2543801" y="1102375"/>
            <a:ext cx="4690274" cy="3651125"/>
          </a:xfrm>
          <a:prstGeom prst="rect">
            <a:avLst/>
          </a:prstGeom>
          <a:noFill/>
          <a:ln>
            <a:noFill/>
          </a:ln>
        </p:spPr>
      </p:pic>
      <p:sp>
        <p:nvSpPr>
          <p:cNvPr id="574" name="Google Shape;574;g2e48a528fe3_0_54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e48a528fe3_0_3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Robot controller</a:t>
            </a:r>
            <a:endParaRPr b="0" sz="3000" strike="noStrike">
              <a:solidFill>
                <a:srgbClr val="AB1E23"/>
              </a:solidFill>
              <a:latin typeface="Arial"/>
              <a:ea typeface="Arial"/>
              <a:cs typeface="Arial"/>
              <a:sym typeface="Arial"/>
            </a:endParaRPr>
          </a:p>
        </p:txBody>
      </p:sp>
      <p:sp>
        <p:nvSpPr>
          <p:cNvPr id="580" name="Google Shape;580;g2e48a528fe3_0_3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81" name="Google Shape;581;g2e48a528fe3_0_380"/>
          <p:cNvPicPr preferRelativeResize="0"/>
          <p:nvPr/>
        </p:nvPicPr>
        <p:blipFill>
          <a:blip r:embed="rId3">
            <a:alphaModFix/>
          </a:blip>
          <a:stretch>
            <a:fillRect/>
          </a:stretch>
        </p:blipFill>
        <p:spPr>
          <a:xfrm>
            <a:off x="2462909" y="594650"/>
            <a:ext cx="5696634" cy="5143501"/>
          </a:xfrm>
          <a:prstGeom prst="rect">
            <a:avLst/>
          </a:prstGeom>
          <a:noFill/>
          <a:ln>
            <a:noFill/>
          </a:ln>
        </p:spPr>
      </p:pic>
      <p:sp>
        <p:nvSpPr>
          <p:cNvPr id="582" name="Google Shape;582;g2e48a528fe3_0_38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e48a528fe3_0_3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Supported tasks</a:t>
            </a:r>
            <a:endParaRPr b="0" sz="3000" strike="noStrike">
              <a:solidFill>
                <a:srgbClr val="AB1E23"/>
              </a:solidFill>
              <a:latin typeface="Arial"/>
              <a:ea typeface="Arial"/>
              <a:cs typeface="Arial"/>
              <a:sym typeface="Arial"/>
            </a:endParaRPr>
          </a:p>
        </p:txBody>
      </p:sp>
      <p:sp>
        <p:nvSpPr>
          <p:cNvPr id="588" name="Google Shape;588;g2e48a528fe3_0_387"/>
          <p:cNvSpPr txBox="1"/>
          <p:nvPr>
            <p:ph idx="1" type="body"/>
          </p:nvPr>
        </p:nvSpPr>
        <p:spPr>
          <a:xfrm>
            <a:off x="945025" y="1723650"/>
            <a:ext cx="7965000" cy="1696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currently supports three main tasks: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Lane following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navigation</a:t>
            </a:r>
            <a:endParaRPr sz="2400">
              <a:latin typeface="Calibri"/>
              <a:ea typeface="Calibri"/>
              <a:cs typeface="Calibri"/>
              <a:sym typeface="Calibri"/>
            </a:endParaRPr>
          </a:p>
        </p:txBody>
      </p:sp>
      <p:sp>
        <p:nvSpPr>
          <p:cNvPr id="589" name="Google Shape;589;g2e48a528fe3_0_3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90" name="Google Shape;590;g2e48a528fe3_0_38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e48a528fe3_0_3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GUI </a:t>
            </a:r>
            <a:r>
              <a:rPr lang="en" sz="3000">
                <a:solidFill>
                  <a:srgbClr val="AB1E23"/>
                </a:solidFill>
              </a:rPr>
              <a:t>evaluation</a:t>
            </a:r>
            <a:r>
              <a:rPr lang="en" sz="3000">
                <a:solidFill>
                  <a:srgbClr val="AB1E23"/>
                </a:solidFill>
              </a:rPr>
              <a:t> mode</a:t>
            </a:r>
            <a:endParaRPr b="0" sz="3000" strike="noStrike">
              <a:solidFill>
                <a:srgbClr val="AB1E23"/>
              </a:solidFill>
              <a:latin typeface="Arial"/>
              <a:ea typeface="Arial"/>
              <a:cs typeface="Arial"/>
              <a:sym typeface="Arial"/>
            </a:endParaRPr>
          </a:p>
        </p:txBody>
      </p:sp>
      <p:sp>
        <p:nvSpPr>
          <p:cNvPr id="596" name="Google Shape;596;g2e48a528fe3_0_3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97" name="Google Shape;597;g2e48a528fe3_0_394"/>
          <p:cNvPicPr preferRelativeResize="0"/>
          <p:nvPr/>
        </p:nvPicPr>
        <p:blipFill>
          <a:blip r:embed="rId3">
            <a:alphaModFix/>
          </a:blip>
          <a:stretch>
            <a:fillRect/>
          </a:stretch>
        </p:blipFill>
        <p:spPr>
          <a:xfrm>
            <a:off x="590625" y="1140175"/>
            <a:ext cx="3981373" cy="3145441"/>
          </a:xfrm>
          <a:prstGeom prst="rect">
            <a:avLst/>
          </a:prstGeom>
          <a:noFill/>
          <a:ln>
            <a:noFill/>
          </a:ln>
        </p:spPr>
      </p:pic>
      <p:sp>
        <p:nvSpPr>
          <p:cNvPr id="598" name="Google Shape;598;g2e48a528fe3_0_39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GUI mode in Behavior Metrics works. This mode allows the user to run an experiment for an autonomous driving task by watching CARLA simulator and the ongoing state of the sensors while capturing fine-grain metrics about the execution. These metrics can be used for later post-process analysis." id="599" name="Google Shape;599;g2e48a528fe3_0_394" title="[Behavior Metrics] Showcasing GUI mode for fine-grain experimental processing in autonomous driving">
            <a:hlinkClick r:id="rId4"/>
          </p:cNvPr>
          <p:cNvPicPr preferRelativeResize="0"/>
          <p:nvPr/>
        </p:nvPicPr>
        <p:blipFill>
          <a:blip r:embed="rId5">
            <a:alphaModFix/>
          </a:blip>
          <a:stretch>
            <a:fillRect/>
          </a:stretch>
        </p:blipFill>
        <p:spPr>
          <a:xfrm>
            <a:off x="4644025" y="1462088"/>
            <a:ext cx="4447350" cy="2501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e48a528fe3_0_55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a:t>
            </a:r>
            <a:r>
              <a:rPr lang="en" sz="3000">
                <a:solidFill>
                  <a:srgbClr val="AB1E23"/>
                </a:solidFill>
              </a:rPr>
              <a:t>eadless evaluation mode</a:t>
            </a:r>
            <a:endParaRPr b="0" sz="3000" strike="noStrike">
              <a:solidFill>
                <a:srgbClr val="AB1E23"/>
              </a:solidFill>
              <a:latin typeface="Arial"/>
              <a:ea typeface="Arial"/>
              <a:cs typeface="Arial"/>
              <a:sym typeface="Arial"/>
            </a:endParaRPr>
          </a:p>
        </p:txBody>
      </p:sp>
      <p:sp>
        <p:nvSpPr>
          <p:cNvPr id="605" name="Google Shape;605;g2e48a528fe3_0_55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06" name="Google Shape;606;g2e48a528fe3_0_558"/>
          <p:cNvPicPr preferRelativeResize="0"/>
          <p:nvPr/>
        </p:nvPicPr>
        <p:blipFill>
          <a:blip r:embed="rId3">
            <a:alphaModFix/>
          </a:blip>
          <a:stretch>
            <a:fillRect/>
          </a:stretch>
        </p:blipFill>
        <p:spPr>
          <a:xfrm>
            <a:off x="621000" y="1257438"/>
            <a:ext cx="3875748" cy="2628623"/>
          </a:xfrm>
          <a:prstGeom prst="rect">
            <a:avLst/>
          </a:prstGeom>
          <a:noFill/>
          <a:ln>
            <a:noFill/>
          </a:ln>
        </p:spPr>
      </p:pic>
      <p:sp>
        <p:nvSpPr>
          <p:cNvPr id="607" name="Google Shape;607;g2e48a528fe3_0_55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headless mode in Behavior Metrics works. This mode allows the user to run a batch of experiments for an autonomous driving task and generate fine-grain metrics that can be used for experimental validation." id="608" name="Google Shape;608;g2e48a528fe3_0_558" title="[Behavior Metrics] Showcasing headless mode for batch  experimental processing in autonomous driving">
            <a:hlinkClick r:id="rId4"/>
          </p:cNvPr>
          <p:cNvPicPr preferRelativeResize="0"/>
          <p:nvPr/>
        </p:nvPicPr>
        <p:blipFill>
          <a:blip r:embed="rId5">
            <a:alphaModFix/>
          </a:blip>
          <a:stretch>
            <a:fillRect/>
          </a:stretch>
        </p:blipFill>
        <p:spPr>
          <a:xfrm>
            <a:off x="4656949" y="1421174"/>
            <a:ext cx="4382025" cy="2464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e48a528fe3_0_40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Autonomous driving </a:t>
            </a:r>
            <a:r>
              <a:rPr lang="en" sz="3000">
                <a:solidFill>
                  <a:srgbClr val="AB1E23"/>
                </a:solidFill>
              </a:rPr>
              <a:t>evaluation</a:t>
            </a:r>
            <a:r>
              <a:rPr lang="en" sz="3000">
                <a:solidFill>
                  <a:srgbClr val="AB1E23"/>
                </a:solidFill>
              </a:rPr>
              <a:t> metrics</a:t>
            </a:r>
            <a:endParaRPr b="0" sz="3000" strike="noStrike">
              <a:solidFill>
                <a:srgbClr val="AB1E23"/>
              </a:solidFill>
              <a:latin typeface="Arial"/>
              <a:ea typeface="Arial"/>
              <a:cs typeface="Arial"/>
              <a:sym typeface="Arial"/>
            </a:endParaRPr>
          </a:p>
        </p:txBody>
      </p:sp>
      <p:sp>
        <p:nvSpPr>
          <p:cNvPr id="614" name="Google Shape;614;g2e48a528fe3_0_401"/>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proposed metrics are complementary to the simulator metrics (CARLA Leaderboard) and specific for each </a:t>
            </a:r>
            <a:r>
              <a:rPr lang="en" sz="2400">
                <a:latin typeface="Calibri"/>
                <a:ea typeface="Calibri"/>
                <a:cs typeface="Calibri"/>
                <a:sym typeface="Calibri"/>
              </a:rPr>
              <a:t>particular</a:t>
            </a:r>
            <a:r>
              <a:rPr lang="en" sz="2400">
                <a:latin typeface="Calibri"/>
                <a:ea typeface="Calibri"/>
                <a:cs typeface="Calibri"/>
                <a:sym typeface="Calibri"/>
              </a:rPr>
              <a:t> task:</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Mean position deviation per km.</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Effectively</a:t>
            </a:r>
            <a:r>
              <a:rPr lang="en" sz="2400">
                <a:latin typeface="Calibri"/>
                <a:ea typeface="Calibri"/>
                <a:cs typeface="Calibri"/>
                <a:sym typeface="Calibri"/>
              </a:rPr>
              <a:t> completed distance.</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Vehicle longitudinal jerk per km </a:t>
            </a:r>
            <a:r>
              <a:rPr i="1" lang="en" sz="2400">
                <a:latin typeface="Calibri"/>
                <a:ea typeface="Calibri"/>
                <a:cs typeface="Calibri"/>
                <a:sym typeface="Calibri"/>
              </a:rPr>
              <a:t>(add formulas).</a:t>
            </a:r>
            <a:endParaRPr i="1"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Robot controller iteration frequency.</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Collisions per km</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Lane </a:t>
            </a:r>
            <a:r>
              <a:rPr lang="en" sz="2400">
                <a:latin typeface="Calibri"/>
                <a:ea typeface="Calibri"/>
                <a:cs typeface="Calibri"/>
                <a:sym typeface="Calibri"/>
              </a:rPr>
              <a:t>invasions</a:t>
            </a:r>
            <a:r>
              <a:rPr lang="en" sz="2400">
                <a:latin typeface="Calibri"/>
                <a:ea typeface="Calibri"/>
                <a:cs typeface="Calibri"/>
                <a:sym typeface="Calibri"/>
              </a:rPr>
              <a:t> per km.</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Distance to the front vehicle</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t>
            </a:r>
            <a:endParaRPr sz="2400">
              <a:highlight>
                <a:srgbClr val="FF0000"/>
              </a:highlight>
              <a:latin typeface="Calibri"/>
              <a:ea typeface="Calibri"/>
              <a:cs typeface="Calibri"/>
              <a:sym typeface="Calibri"/>
            </a:endParaRPr>
          </a:p>
        </p:txBody>
      </p:sp>
      <p:sp>
        <p:nvSpPr>
          <p:cNvPr id="615" name="Google Shape;615;g2e48a528fe3_0_40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16" name="Google Shape;616;g2e48a528fe3_0_40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2e48a528fe3_0_40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Impact and conclusions</a:t>
            </a:r>
            <a:endParaRPr b="0" sz="3000" strike="noStrike">
              <a:solidFill>
                <a:srgbClr val="AB1E23"/>
              </a:solidFill>
              <a:latin typeface="Arial"/>
              <a:ea typeface="Arial"/>
              <a:cs typeface="Arial"/>
              <a:sym typeface="Arial"/>
            </a:endParaRPr>
          </a:p>
        </p:txBody>
      </p:sp>
      <p:sp>
        <p:nvSpPr>
          <p:cNvPr id="622" name="Google Shape;622;g2e48a528fe3_0_408"/>
          <p:cNvSpPr txBox="1"/>
          <p:nvPr>
            <p:ph idx="1" type="body"/>
          </p:nvPr>
        </p:nvSpPr>
        <p:spPr>
          <a:xfrm>
            <a:off x="945000" y="1475125"/>
            <a:ext cx="7965000" cy="1981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as an assessment tool in this thesis.</a:t>
            </a:r>
            <a:endParaRPr sz="2400">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There is a need for specialized assessment tool in autonomous driving for easy extraction of conclusions from experiments.</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Behavior Metrics is open-source.</a:t>
            </a:r>
            <a:endParaRPr sz="2400">
              <a:latin typeface="Calibri"/>
              <a:ea typeface="Calibri"/>
              <a:cs typeface="Calibri"/>
              <a:sym typeface="Calibri"/>
            </a:endParaRPr>
          </a:p>
        </p:txBody>
      </p:sp>
      <p:sp>
        <p:nvSpPr>
          <p:cNvPr id="623" name="Google Shape;623;g2e48a528fe3_0_40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24" name="Google Shape;624;g2e48a528fe3_0_40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e48a528fe3_0_16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e48a528fe3_0_35"/>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635" name="Google Shape;635;g2e48a528fe3_0_35"/>
          <p:cNvSpPr txBox="1"/>
          <p:nvPr>
            <p:ph idx="1" type="body"/>
          </p:nvPr>
        </p:nvSpPr>
        <p:spPr>
          <a:xfrm>
            <a:off x="945000" y="1009650"/>
            <a:ext cx="7965000" cy="3124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explore and compare various approaches to enhance the capabilities of an en-to-end system for </a:t>
            </a:r>
            <a:r>
              <a:rPr lang="en" sz="2400">
                <a:latin typeface="Calibri"/>
                <a:ea typeface="Calibri"/>
                <a:cs typeface="Calibri"/>
                <a:sym typeface="Calibri"/>
              </a:rPr>
              <a:t>autonomous</a:t>
            </a:r>
            <a:r>
              <a:rPr lang="en" sz="2400">
                <a:latin typeface="Calibri"/>
                <a:ea typeface="Calibri"/>
                <a:cs typeface="Calibri"/>
                <a:sym typeface="Calibri"/>
              </a:rPr>
              <a:t> driving based on imitation learning </a:t>
            </a:r>
            <a:r>
              <a:rPr lang="en" sz="2400">
                <a:latin typeface="Calibri"/>
                <a:ea typeface="Calibri"/>
                <a:cs typeface="Calibri"/>
                <a:sym typeface="Calibri"/>
              </a:rPr>
              <a:t>adding</a:t>
            </a:r>
            <a:r>
              <a:rPr lang="en" sz="2400">
                <a:latin typeface="Calibri"/>
                <a:ea typeface="Calibri"/>
                <a:cs typeface="Calibri"/>
                <a:sym typeface="Calibri"/>
              </a:rPr>
              <a:t> visual memory and kinematic data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comparison relies on fundamental error metrics (MAE, MSE) and several external complementary fine-grain metrics based on the behavior of the ego vehicle at several test scenarios in the CARLA simulator.</a:t>
            </a:r>
            <a:endParaRPr sz="2400">
              <a:latin typeface="Calibri"/>
              <a:ea typeface="Calibri"/>
              <a:cs typeface="Calibri"/>
              <a:sym typeface="Calibri"/>
            </a:endParaRPr>
          </a:p>
        </p:txBody>
      </p:sp>
      <p:sp>
        <p:nvSpPr>
          <p:cNvPr id="636" name="Google Shape;636;g2e48a528fe3_0_3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t>
            </a:r>
            <a:r>
              <a:rPr lang="en">
                <a:latin typeface="Arial"/>
                <a:ea typeface="Arial"/>
                <a:cs typeface="Arial"/>
                <a:sym typeface="Arial"/>
              </a:rPr>
              <a:t>architectures</a:t>
            </a:r>
            <a:endParaRPr>
              <a:latin typeface="Arial"/>
              <a:ea typeface="Arial"/>
              <a:cs typeface="Arial"/>
              <a:sym typeface="Arial"/>
            </a:endParaRPr>
          </a:p>
        </p:txBody>
      </p:sp>
      <p:sp>
        <p:nvSpPr>
          <p:cNvPr id="637" name="Google Shape;637;g2e48a528fe3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38" name="Google Shape;638;g2e48a528fe3_0_35"/>
          <p:cNvSpPr txBox="1"/>
          <p:nvPr>
            <p:ph idx="1" type="body"/>
          </p:nvPr>
        </p:nvSpPr>
        <p:spPr>
          <a:xfrm>
            <a:off x="1097400" y="4459200"/>
            <a:ext cx="7965000" cy="6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M. Cañas, “Enhancing End-to-End Control in Autonomous Driving through Kinematic-Infused and Visual Memory Imitation Learning,” Manuscript submitted for publication, 2024.</a:t>
            </a:r>
            <a:endParaRPr>
              <a:solidFill>
                <a:srgbClr val="434343"/>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2e48a528fe3_0_56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problem focuses on the lane-following application using different urban scenario layouts and visual bird-eye-view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memory addition covers architectural modifications and different types of sensory input.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show experimentally that </a:t>
            </a:r>
            <a:r>
              <a:rPr lang="en" sz="2400">
                <a:latin typeface="Calibri"/>
                <a:ea typeface="Calibri"/>
                <a:cs typeface="Calibri"/>
                <a:sym typeface="Calibri"/>
              </a:rPr>
              <a:t>incorporating</a:t>
            </a:r>
            <a:r>
              <a:rPr lang="en" sz="2400">
                <a:latin typeface="Calibri"/>
                <a:ea typeface="Calibri"/>
                <a:cs typeface="Calibri"/>
                <a:sym typeface="Calibri"/>
              </a:rPr>
              <a:t> visual memory capabilities and kinematic input data makes the system more robust and able to handle a wider range of challenging situations in terms of reduction of collisions and speed self-regulation.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work is open-source.</a:t>
            </a:r>
            <a:endParaRPr sz="2400">
              <a:latin typeface="Calibri"/>
              <a:ea typeface="Calibri"/>
              <a:cs typeface="Calibri"/>
              <a:sym typeface="Calibri"/>
            </a:endParaRPr>
          </a:p>
        </p:txBody>
      </p:sp>
      <p:sp>
        <p:nvSpPr>
          <p:cNvPr id="644" name="Google Shape;644;g2e48a528fe3_0_56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45" name="Google Shape;645;g2e48a528fe3_0_568"/>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646" name="Google Shape;646;g2e48a528fe3_0_568"/>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e48a528fe3_0_7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History</a:t>
            </a:r>
            <a:endParaRPr b="0" sz="3000" strike="noStrike">
              <a:solidFill>
                <a:srgbClr val="AB1E23"/>
              </a:solidFill>
              <a:latin typeface="Arial"/>
              <a:ea typeface="Arial"/>
              <a:cs typeface="Arial"/>
              <a:sym typeface="Arial"/>
            </a:endParaRPr>
          </a:p>
        </p:txBody>
      </p:sp>
      <p:sp>
        <p:nvSpPr>
          <p:cNvPr id="188" name="Google Shape;188;g2e48a528fe3_0_77"/>
          <p:cNvSpPr txBox="1"/>
          <p:nvPr>
            <p:ph idx="1" type="body"/>
          </p:nvPr>
        </p:nvSpPr>
        <p:spPr>
          <a:xfrm>
            <a:off x="945000" y="810000"/>
            <a:ext cx="7965000" cy="1288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First examples in the 80s: Navlab 1</a:t>
            </a:r>
            <a:r>
              <a:rPr i="1" lang="en" sz="2400">
                <a:latin typeface="Calibri"/>
                <a:ea typeface="Calibri"/>
                <a:cs typeface="Calibri"/>
                <a:sym typeface="Calibri"/>
              </a:rPr>
              <a:t>, ALVINN…</a:t>
            </a:r>
            <a:endParaRPr i="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DARPA Grand Challenge and DARPA Urban Challenge.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Advanced driver-assistance systems (ADAS).</a:t>
            </a:r>
            <a:endParaRPr sz="2400">
              <a:latin typeface="Calibri"/>
              <a:ea typeface="Calibri"/>
              <a:cs typeface="Calibri"/>
              <a:sym typeface="Calibri"/>
            </a:endParaRPr>
          </a:p>
        </p:txBody>
      </p:sp>
      <p:sp>
        <p:nvSpPr>
          <p:cNvPr id="189" name="Google Shape;189;g2e48a528fe3_0_7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NavLab or Navigation Laboratory was the first self-driving car with people riding on board.  It was very slow, but for 1986 computing power, it was revolutionary. NavLab continued to lay the groundwork for Carnegie Mellon University's expertise in the field of autonomous vehicles.&#10;&#10;https://en.wikipedia.org/wiki/Navlab" id="190" name="Google Shape;190;g2e48a528fe3_0_77" title="NavLab 1 (1986) : Carnegie Mellon : Robotics Institute History of Self-Driving Cars">
            <a:hlinkClick r:id="rId3"/>
          </p:cNvPr>
          <p:cNvPicPr preferRelativeResize="0"/>
          <p:nvPr/>
        </p:nvPicPr>
        <p:blipFill>
          <a:blip r:embed="rId4">
            <a:alphaModFix/>
          </a:blip>
          <a:stretch>
            <a:fillRect/>
          </a:stretch>
        </p:blipFill>
        <p:spPr>
          <a:xfrm>
            <a:off x="2475728" y="2098200"/>
            <a:ext cx="4903525" cy="2758225"/>
          </a:xfrm>
          <a:prstGeom prst="rect">
            <a:avLst/>
          </a:prstGeom>
          <a:noFill/>
          <a:ln>
            <a:noFill/>
          </a:ln>
        </p:spPr>
      </p:pic>
      <p:sp>
        <p:nvSpPr>
          <p:cNvPr id="191" name="Google Shape;191;g2e48a528fe3_0_7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2e48a528fe3_0_57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652" name="Google Shape;652;g2e48a528fe3_0_575"/>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introduce and compare several DL architectural modifications that incorporate memory models and different sensory inputs to explore the potential benefits of different memory approaches in solving the problem of end-to-end AD </a:t>
            </a:r>
            <a:r>
              <a:rPr lang="en" sz="2400">
                <a:latin typeface="Calibri"/>
                <a:ea typeface="Calibri"/>
                <a:cs typeface="Calibri"/>
                <a:sym typeface="Calibri"/>
              </a:rPr>
              <a:t>through imitation learning.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also explore the inclusion of kinematic data as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research hypothesis is that adding visual memory capabilities and kinematic input data improves the quality of the generated robot control behavior in terms of the system’s robustness for never-seen situations and speed self-regulation.</a:t>
            </a:r>
            <a:endParaRPr sz="2400">
              <a:latin typeface="Calibri"/>
              <a:ea typeface="Calibri"/>
              <a:cs typeface="Calibri"/>
              <a:sym typeface="Calibri"/>
            </a:endParaRPr>
          </a:p>
        </p:txBody>
      </p:sp>
      <p:sp>
        <p:nvSpPr>
          <p:cNvPr id="653" name="Google Shape;653;g2e48a528fe3_0_57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54" name="Google Shape;654;g2e48a528fe3_0_57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e4f61ca06a_0_95"/>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60" name="Google Shape;660;g2e4f61ca06a_0_95"/>
          <p:cNvSpPr txBox="1"/>
          <p:nvPr>
            <p:ph idx="1" type="body"/>
          </p:nvPr>
        </p:nvSpPr>
        <p:spPr>
          <a:xfrm>
            <a:off x="945000" y="810000"/>
            <a:ext cx="7965000" cy="4027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have 8 DL architectures based on an E2E approach.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use the segmented bird-eye-view as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CARLA for training and testing.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dataset is obtained from an expert driving in the scenarios (train vs test scenarios).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4 different DL architectures are explored:</a:t>
            </a:r>
            <a:endParaRPr sz="2400">
              <a:latin typeface="Calibri"/>
              <a:ea typeface="Calibri"/>
              <a:cs typeface="Calibri"/>
              <a:sym typeface="Calibri"/>
            </a:endParaRPr>
          </a:p>
          <a:p>
            <a:pPr indent="-228600" lvl="1" marL="914400" marR="0" rtl="0" algn="l">
              <a:lnSpc>
                <a:spcPct val="100000"/>
              </a:lnSpc>
              <a:spcBef>
                <a:spcPts val="0"/>
              </a:spcBef>
              <a:spcAft>
                <a:spcPts val="0"/>
              </a:spcAft>
              <a:buSzPts val="2400"/>
              <a:buFont typeface="Calibri"/>
              <a:buNone/>
            </a:pPr>
            <a:r>
              <a:rPr lang="en" sz="2400">
                <a:latin typeface="Calibri"/>
                <a:ea typeface="Calibri"/>
                <a:cs typeface="Calibri"/>
                <a:sym typeface="Calibri"/>
              </a:rPr>
              <a:t>One without memory.</a:t>
            </a:r>
            <a:endParaRPr sz="2400">
              <a:latin typeface="Calibri"/>
              <a:ea typeface="Calibri"/>
              <a:cs typeface="Calibri"/>
              <a:sym typeface="Calibri"/>
            </a:endParaRPr>
          </a:p>
          <a:p>
            <a:pPr indent="-228600" lvl="1" marL="914400" marR="0" rtl="0" algn="l">
              <a:lnSpc>
                <a:spcPct val="100000"/>
              </a:lnSpc>
              <a:spcBef>
                <a:spcPts val="0"/>
              </a:spcBef>
              <a:spcAft>
                <a:spcPts val="0"/>
              </a:spcAft>
              <a:buSzPts val="2400"/>
              <a:buFont typeface="Calibri"/>
              <a:buNone/>
            </a:pPr>
            <a:r>
              <a:rPr lang="en" sz="2400">
                <a:latin typeface="Calibri"/>
                <a:ea typeface="Calibri"/>
                <a:cs typeface="Calibri"/>
                <a:sym typeface="Calibri"/>
              </a:rPr>
              <a:t>Three with visual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also explore the addition of the kinematic input data (current speed) as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PilotNet as baseline </a:t>
            </a:r>
            <a:r>
              <a:rPr lang="en" sz="2400">
                <a:solidFill>
                  <a:schemeClr val="dk1"/>
                </a:solidFill>
                <a:latin typeface="Calibri"/>
                <a:ea typeface="Calibri"/>
                <a:cs typeface="Calibri"/>
                <a:sym typeface="Calibri"/>
              </a:rPr>
              <a:t>(Bojarski et al. 2016).</a:t>
            </a:r>
            <a:endParaRPr sz="2400">
              <a:latin typeface="Calibri"/>
              <a:ea typeface="Calibri"/>
              <a:cs typeface="Calibri"/>
              <a:sym typeface="Calibri"/>
            </a:endParaRPr>
          </a:p>
        </p:txBody>
      </p:sp>
      <p:sp>
        <p:nvSpPr>
          <p:cNvPr id="661" name="Google Shape;661;g2e4f61ca06a_0_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62" name="Google Shape;662;g2e4f61ca06a_0_9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e48a528fe3_0_58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68" name="Google Shape;668;g2e48a528fe3_0_589"/>
          <p:cNvPicPr preferRelativeResize="0"/>
          <p:nvPr/>
        </p:nvPicPr>
        <p:blipFill>
          <a:blip r:embed="rId3">
            <a:alphaModFix/>
          </a:blip>
          <a:stretch>
            <a:fillRect/>
          </a:stretch>
        </p:blipFill>
        <p:spPr>
          <a:xfrm>
            <a:off x="621000" y="1040585"/>
            <a:ext cx="8433976" cy="3735164"/>
          </a:xfrm>
          <a:prstGeom prst="rect">
            <a:avLst/>
          </a:prstGeom>
          <a:noFill/>
          <a:ln>
            <a:noFill/>
          </a:ln>
        </p:spPr>
      </p:pic>
      <p:sp>
        <p:nvSpPr>
          <p:cNvPr id="669" name="Google Shape;669;g2e48a528fe3_0_58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70" name="Google Shape;670;g2e48a528fe3_0_589"/>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2e48a528fe3_0_60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76" name="Google Shape;676;g2e48a528fe3_0_606"/>
          <p:cNvPicPr preferRelativeResize="0"/>
          <p:nvPr/>
        </p:nvPicPr>
        <p:blipFill>
          <a:blip r:embed="rId3">
            <a:alphaModFix/>
          </a:blip>
          <a:stretch>
            <a:fillRect/>
          </a:stretch>
        </p:blipFill>
        <p:spPr>
          <a:xfrm>
            <a:off x="710025" y="1830285"/>
            <a:ext cx="8433976" cy="2038423"/>
          </a:xfrm>
          <a:prstGeom prst="rect">
            <a:avLst/>
          </a:prstGeom>
          <a:noFill/>
          <a:ln>
            <a:noFill/>
          </a:ln>
        </p:spPr>
      </p:pic>
      <p:sp>
        <p:nvSpPr>
          <p:cNvPr id="677" name="Google Shape;677;g2e48a528fe3_0_606"/>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78" name="Google Shape;678;g2e48a528fe3_0_606"/>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2e4f61ca06a_0_102"/>
          <p:cNvSpPr txBox="1"/>
          <p:nvPr>
            <p:ph idx="1" type="body"/>
          </p:nvPr>
        </p:nvSpPr>
        <p:spPr>
          <a:xfrm>
            <a:off x="945000" y="1727250"/>
            <a:ext cx="4329300" cy="1689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Training: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20Hz for the collection.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 augmentation. Affine is key.</a:t>
            </a:r>
            <a:endParaRPr sz="2400">
              <a:latin typeface="Calibri"/>
              <a:ea typeface="Calibri"/>
              <a:cs typeface="Calibri"/>
              <a:sym typeface="Calibri"/>
            </a:endParaRPr>
          </a:p>
        </p:txBody>
      </p:sp>
      <p:sp>
        <p:nvSpPr>
          <p:cNvPr id="684" name="Google Shape;684;g2e4f61ca06a_0_10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85" name="Google Shape;685;g2e4f61ca06a_0_10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86" name="Google Shape;686;g2e4f61ca06a_0_10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87" name="Google Shape;687;g2e4f61ca06a_0_102"/>
          <p:cNvPicPr preferRelativeResize="0"/>
          <p:nvPr/>
        </p:nvPicPr>
        <p:blipFill>
          <a:blip r:embed="rId3">
            <a:alphaModFix/>
          </a:blip>
          <a:stretch>
            <a:fillRect/>
          </a:stretch>
        </p:blipFill>
        <p:spPr>
          <a:xfrm>
            <a:off x="5672999" y="1187986"/>
            <a:ext cx="3360224" cy="329403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e4f61ca06a_0_10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Measuring</a:t>
            </a:r>
            <a:r>
              <a:rPr lang="en" sz="3000">
                <a:solidFill>
                  <a:srgbClr val="AB1E23"/>
                </a:solidFill>
              </a:rPr>
              <a:t> e2e imitation learning for robot control</a:t>
            </a:r>
            <a:endParaRPr b="0" sz="3000" strike="noStrike">
              <a:solidFill>
                <a:srgbClr val="AB1E23"/>
              </a:solidFill>
              <a:latin typeface="Arial"/>
              <a:ea typeface="Arial"/>
              <a:cs typeface="Arial"/>
              <a:sym typeface="Arial"/>
            </a:endParaRPr>
          </a:p>
        </p:txBody>
      </p:sp>
      <p:sp>
        <p:nvSpPr>
          <p:cNvPr id="693" name="Google Shape;693;g2e4f61ca06a_0_109"/>
          <p:cNvSpPr txBox="1"/>
          <p:nvPr>
            <p:ph idx="1" type="body"/>
          </p:nvPr>
        </p:nvSpPr>
        <p:spPr>
          <a:xfrm>
            <a:off x="945000" y="810000"/>
            <a:ext cx="7965000" cy="81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addition to the common metrics using in ML (MAE, MSE), we evaluate them with Behavior Metrics.</a:t>
            </a:r>
            <a:endParaRPr sz="2400">
              <a:latin typeface="Calibri"/>
              <a:ea typeface="Calibri"/>
              <a:cs typeface="Calibri"/>
              <a:sym typeface="Calibri"/>
            </a:endParaRPr>
          </a:p>
        </p:txBody>
      </p:sp>
      <p:sp>
        <p:nvSpPr>
          <p:cNvPr id="694" name="Google Shape;694;g2e4f61ca06a_0_10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95" name="Google Shape;695;g2e4f61ca06a_0_109"/>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96" name="Google Shape;696;g2e4f61ca06a_0_109"/>
          <p:cNvPicPr preferRelativeResize="0"/>
          <p:nvPr/>
        </p:nvPicPr>
        <p:blipFill>
          <a:blip r:embed="rId3">
            <a:alphaModFix/>
          </a:blip>
          <a:stretch>
            <a:fillRect/>
          </a:stretch>
        </p:blipFill>
        <p:spPr>
          <a:xfrm>
            <a:off x="1796050" y="1495898"/>
            <a:ext cx="6734323" cy="27732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2e4f61ca06a_0_11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a:t>
            </a:r>
            <a:endParaRPr b="0" sz="3000" strike="noStrike">
              <a:solidFill>
                <a:srgbClr val="AB1E23"/>
              </a:solidFill>
              <a:latin typeface="Arial"/>
              <a:ea typeface="Arial"/>
              <a:cs typeface="Arial"/>
              <a:sym typeface="Arial"/>
            </a:endParaRPr>
          </a:p>
        </p:txBody>
      </p:sp>
      <p:sp>
        <p:nvSpPr>
          <p:cNvPr id="702" name="Google Shape;702;g2e4f61ca06a_0_116"/>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of models using common ML metrics:</a:t>
            </a:r>
            <a:endParaRPr sz="2400">
              <a:latin typeface="Calibri"/>
              <a:ea typeface="Calibri"/>
              <a:cs typeface="Calibri"/>
              <a:sym typeface="Calibri"/>
            </a:endParaRPr>
          </a:p>
        </p:txBody>
      </p:sp>
      <p:sp>
        <p:nvSpPr>
          <p:cNvPr id="703" name="Google Shape;703;g2e4f61ca06a_0_11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04" name="Google Shape;704;g2e4f61ca06a_0_116"/>
          <p:cNvPicPr preferRelativeResize="0"/>
          <p:nvPr/>
        </p:nvPicPr>
        <p:blipFill>
          <a:blip r:embed="rId3">
            <a:alphaModFix/>
          </a:blip>
          <a:stretch>
            <a:fillRect/>
          </a:stretch>
        </p:blipFill>
        <p:spPr>
          <a:xfrm>
            <a:off x="2739495" y="1882595"/>
            <a:ext cx="4886175" cy="2803350"/>
          </a:xfrm>
          <a:prstGeom prst="rect">
            <a:avLst/>
          </a:prstGeom>
          <a:noFill/>
          <a:ln>
            <a:noFill/>
          </a:ln>
        </p:spPr>
      </p:pic>
      <p:sp>
        <p:nvSpPr>
          <p:cNvPr id="705" name="Google Shape;705;g2e4f61ca06a_0_116"/>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2e4f61ca06a_0_12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a:t>
            </a:r>
            <a:endParaRPr b="0" sz="3000" strike="noStrike">
              <a:solidFill>
                <a:srgbClr val="AB1E23"/>
              </a:solidFill>
              <a:latin typeface="Arial"/>
              <a:ea typeface="Arial"/>
              <a:cs typeface="Arial"/>
              <a:sym typeface="Arial"/>
            </a:endParaRPr>
          </a:p>
        </p:txBody>
      </p:sp>
      <p:sp>
        <p:nvSpPr>
          <p:cNvPr id="711" name="Google Shape;711;g2e4f61ca06a_0_124"/>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in test scenario with top speed regulation</a:t>
            </a:r>
            <a:endParaRPr sz="2400">
              <a:latin typeface="Calibri"/>
              <a:ea typeface="Calibri"/>
              <a:cs typeface="Calibri"/>
              <a:sym typeface="Calibri"/>
            </a:endParaRPr>
          </a:p>
        </p:txBody>
      </p:sp>
      <p:sp>
        <p:nvSpPr>
          <p:cNvPr id="712" name="Google Shape;712;g2e4f61ca06a_0_1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13" name="Google Shape;713;g2e4f61ca06a_0_124"/>
          <p:cNvPicPr preferRelativeResize="0"/>
          <p:nvPr/>
        </p:nvPicPr>
        <p:blipFill>
          <a:blip r:embed="rId3">
            <a:alphaModFix/>
          </a:blip>
          <a:stretch>
            <a:fillRect/>
          </a:stretch>
        </p:blipFill>
        <p:spPr>
          <a:xfrm>
            <a:off x="3346453" y="1362750"/>
            <a:ext cx="3832474" cy="3780750"/>
          </a:xfrm>
          <a:prstGeom prst="rect">
            <a:avLst/>
          </a:prstGeom>
          <a:noFill/>
          <a:ln>
            <a:noFill/>
          </a:ln>
        </p:spPr>
      </p:pic>
      <p:sp>
        <p:nvSpPr>
          <p:cNvPr id="714" name="Google Shape;714;g2e4f61ca06a_0_124"/>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e4f61ca06a_0_13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a:t>
            </a:r>
            <a:endParaRPr b="0" sz="3000" strike="noStrike">
              <a:solidFill>
                <a:srgbClr val="AB1E23"/>
              </a:solidFill>
              <a:latin typeface="Arial"/>
              <a:ea typeface="Arial"/>
              <a:cs typeface="Arial"/>
              <a:sym typeface="Arial"/>
            </a:endParaRPr>
          </a:p>
        </p:txBody>
      </p:sp>
      <p:sp>
        <p:nvSpPr>
          <p:cNvPr id="720" name="Google Shape;720;g2e4f61ca06a_0_133"/>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in test scenario without top speed regulation</a:t>
            </a:r>
            <a:endParaRPr sz="2400">
              <a:latin typeface="Calibri"/>
              <a:ea typeface="Calibri"/>
              <a:cs typeface="Calibri"/>
              <a:sym typeface="Calibri"/>
            </a:endParaRPr>
          </a:p>
        </p:txBody>
      </p:sp>
      <p:sp>
        <p:nvSpPr>
          <p:cNvPr id="721" name="Google Shape;721;g2e4f61ca06a_0_13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22" name="Google Shape;722;g2e4f61ca06a_0_133"/>
          <p:cNvPicPr preferRelativeResize="0"/>
          <p:nvPr/>
        </p:nvPicPr>
        <p:blipFill>
          <a:blip r:embed="rId3">
            <a:alphaModFix/>
          </a:blip>
          <a:stretch>
            <a:fillRect/>
          </a:stretch>
        </p:blipFill>
        <p:spPr>
          <a:xfrm>
            <a:off x="3350452" y="1236950"/>
            <a:ext cx="3575100" cy="3906551"/>
          </a:xfrm>
          <a:prstGeom prst="rect">
            <a:avLst/>
          </a:prstGeom>
          <a:noFill/>
          <a:ln>
            <a:noFill/>
          </a:ln>
        </p:spPr>
      </p:pic>
      <p:sp>
        <p:nvSpPr>
          <p:cNvPr id="723" name="Google Shape;723;g2e4f61ca06a_0_133"/>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e48a528fe3_0_62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29" name="Google Shape;729;g2e48a528fe3_0_622"/>
          <p:cNvPicPr preferRelativeResize="0"/>
          <p:nvPr/>
        </p:nvPicPr>
        <p:blipFill>
          <a:blip r:embed="rId3">
            <a:alphaModFix/>
          </a:blip>
          <a:stretch>
            <a:fillRect/>
          </a:stretch>
        </p:blipFill>
        <p:spPr>
          <a:xfrm>
            <a:off x="2656713" y="2978025"/>
            <a:ext cx="4723077" cy="2105551"/>
          </a:xfrm>
          <a:prstGeom prst="rect">
            <a:avLst/>
          </a:prstGeom>
          <a:noFill/>
          <a:ln>
            <a:noFill/>
          </a:ln>
        </p:spPr>
      </p:pic>
      <p:pic>
        <p:nvPicPr>
          <p:cNvPr id="730" name="Google Shape;730;g2e48a528fe3_0_622"/>
          <p:cNvPicPr preferRelativeResize="0"/>
          <p:nvPr/>
        </p:nvPicPr>
        <p:blipFill>
          <a:blip r:embed="rId4">
            <a:alphaModFix/>
          </a:blip>
          <a:stretch>
            <a:fillRect/>
          </a:stretch>
        </p:blipFill>
        <p:spPr>
          <a:xfrm>
            <a:off x="2544164" y="810001"/>
            <a:ext cx="4948173" cy="2205899"/>
          </a:xfrm>
          <a:prstGeom prst="rect">
            <a:avLst/>
          </a:prstGeom>
          <a:noFill/>
          <a:ln>
            <a:noFill/>
          </a:ln>
        </p:spPr>
      </p:pic>
      <p:sp>
        <p:nvSpPr>
          <p:cNvPr id="731" name="Google Shape;731;g2e48a528fe3_0_62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and 3</a:t>
            </a:r>
            <a:endParaRPr b="0" sz="3000" strike="noStrike">
              <a:solidFill>
                <a:srgbClr val="AB1E23"/>
              </a:solidFill>
              <a:latin typeface="Arial"/>
              <a:ea typeface="Arial"/>
              <a:cs typeface="Arial"/>
              <a:sym typeface="Arial"/>
            </a:endParaRPr>
          </a:p>
        </p:txBody>
      </p:sp>
      <p:sp>
        <p:nvSpPr>
          <p:cNvPr id="732" name="Google Shape;732;g2e48a528fe3_0_62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e48a528fe3_0_8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Range of application</a:t>
            </a:r>
            <a:endParaRPr b="0" sz="3000" strike="noStrike">
              <a:solidFill>
                <a:srgbClr val="AB1E23"/>
              </a:solidFill>
              <a:latin typeface="Arial"/>
              <a:ea typeface="Arial"/>
              <a:cs typeface="Arial"/>
              <a:sym typeface="Arial"/>
            </a:endParaRPr>
          </a:p>
        </p:txBody>
      </p:sp>
      <p:sp>
        <p:nvSpPr>
          <p:cNvPr id="197" name="Google Shape;197;g2e48a528fe3_0_84"/>
          <p:cNvSpPr txBox="1"/>
          <p:nvPr>
            <p:ph idx="1" type="body"/>
          </p:nvPr>
        </p:nvSpPr>
        <p:spPr>
          <a:xfrm>
            <a:off x="945000" y="810000"/>
            <a:ext cx="7965000" cy="15126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Diverse range of environments and weather conditions.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Urban scenarios, roads, highways.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Vast range of vehicle types.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Nav2 for navigation in robotics.</a:t>
            </a:r>
            <a:endParaRPr sz="2400">
              <a:latin typeface="Calibri"/>
              <a:ea typeface="Calibri"/>
              <a:cs typeface="Calibri"/>
              <a:sym typeface="Calibri"/>
            </a:endParaRPr>
          </a:p>
        </p:txBody>
      </p:sp>
      <p:sp>
        <p:nvSpPr>
          <p:cNvPr id="198" name="Google Shape;198;g2e48a528fe3_0_8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99" name="Google Shape;199;g2e48a528fe3_0_84"/>
          <p:cNvPicPr preferRelativeResize="0"/>
          <p:nvPr/>
        </p:nvPicPr>
        <p:blipFill>
          <a:blip r:embed="rId3">
            <a:alphaModFix/>
          </a:blip>
          <a:stretch>
            <a:fillRect/>
          </a:stretch>
        </p:blipFill>
        <p:spPr>
          <a:xfrm>
            <a:off x="1050338" y="2322700"/>
            <a:ext cx="7754327" cy="2820799"/>
          </a:xfrm>
          <a:prstGeom prst="rect">
            <a:avLst/>
          </a:prstGeom>
          <a:noFill/>
          <a:ln>
            <a:noFill/>
          </a:ln>
        </p:spPr>
      </p:pic>
      <p:sp>
        <p:nvSpPr>
          <p:cNvPr id="200" name="Google Shape;200;g2e48a528fe3_0_8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2e4f61ca06a_0_1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4</a:t>
            </a:r>
            <a:endParaRPr b="0" sz="3000" strike="noStrike">
              <a:solidFill>
                <a:srgbClr val="AB1E23"/>
              </a:solidFill>
              <a:latin typeface="Arial"/>
              <a:ea typeface="Arial"/>
              <a:cs typeface="Arial"/>
              <a:sym typeface="Arial"/>
            </a:endParaRPr>
          </a:p>
        </p:txBody>
      </p:sp>
      <p:sp>
        <p:nvSpPr>
          <p:cNvPr id="738" name="Google Shape;738;g2e4f61ca06a_0_142"/>
          <p:cNvSpPr txBox="1"/>
          <p:nvPr>
            <p:ph idx="1" type="body"/>
          </p:nvPr>
        </p:nvSpPr>
        <p:spPr>
          <a:xfrm>
            <a:off x="945000" y="810000"/>
            <a:ext cx="7965000" cy="486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Taking the control of a fast-moving car</a:t>
            </a:r>
            <a:endParaRPr sz="2400">
              <a:latin typeface="Calibri"/>
              <a:ea typeface="Calibri"/>
              <a:cs typeface="Calibri"/>
              <a:sym typeface="Calibri"/>
            </a:endParaRPr>
          </a:p>
        </p:txBody>
      </p:sp>
      <p:sp>
        <p:nvSpPr>
          <p:cNvPr id="739" name="Google Shape;739;g2e4f61ca06a_0_1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40" name="Google Shape;740;g2e4f61ca06a_0_142"/>
          <p:cNvPicPr preferRelativeResize="0"/>
          <p:nvPr/>
        </p:nvPicPr>
        <p:blipFill>
          <a:blip r:embed="rId3">
            <a:alphaModFix/>
          </a:blip>
          <a:stretch>
            <a:fillRect/>
          </a:stretch>
        </p:blipFill>
        <p:spPr>
          <a:xfrm>
            <a:off x="4498775" y="1202200"/>
            <a:ext cx="4017799" cy="3890400"/>
          </a:xfrm>
          <a:prstGeom prst="rect">
            <a:avLst/>
          </a:prstGeom>
          <a:noFill/>
          <a:ln>
            <a:noFill/>
          </a:ln>
        </p:spPr>
      </p:pic>
      <p:sp>
        <p:nvSpPr>
          <p:cNvPr id="741" name="Google Shape;741;g2e4f61ca06a_0_14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742" name="Google Shape;742;g2e4f61ca06a_0_142"/>
          <p:cNvPicPr preferRelativeResize="0"/>
          <p:nvPr/>
        </p:nvPicPr>
        <p:blipFill>
          <a:blip r:embed="rId4">
            <a:alphaModFix/>
          </a:blip>
          <a:stretch>
            <a:fillRect/>
          </a:stretch>
        </p:blipFill>
        <p:spPr>
          <a:xfrm>
            <a:off x="1830525" y="1245800"/>
            <a:ext cx="1639486" cy="1864351"/>
          </a:xfrm>
          <a:prstGeom prst="rect">
            <a:avLst/>
          </a:prstGeom>
          <a:noFill/>
          <a:ln>
            <a:noFill/>
          </a:ln>
        </p:spPr>
      </p:pic>
      <p:pic>
        <p:nvPicPr>
          <p:cNvPr id="743" name="Google Shape;743;g2e4f61ca06a_0_142"/>
          <p:cNvPicPr preferRelativeResize="0"/>
          <p:nvPr/>
        </p:nvPicPr>
        <p:blipFill>
          <a:blip r:embed="rId5">
            <a:alphaModFix/>
          </a:blip>
          <a:stretch>
            <a:fillRect/>
          </a:stretch>
        </p:blipFill>
        <p:spPr>
          <a:xfrm>
            <a:off x="1830525" y="3110150"/>
            <a:ext cx="1639477" cy="183779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e4f61ca06a_0_15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5</a:t>
            </a:r>
            <a:endParaRPr b="0" sz="3000" strike="noStrike">
              <a:solidFill>
                <a:srgbClr val="AB1E23"/>
              </a:solidFill>
              <a:latin typeface="Arial"/>
              <a:ea typeface="Arial"/>
              <a:cs typeface="Arial"/>
              <a:sym typeface="Arial"/>
            </a:endParaRPr>
          </a:p>
        </p:txBody>
      </p:sp>
      <p:sp>
        <p:nvSpPr>
          <p:cNvPr id="749" name="Google Shape;749;g2e4f61ca06a_0_151"/>
          <p:cNvSpPr txBox="1"/>
          <p:nvPr>
            <p:ph idx="1" type="body"/>
          </p:nvPr>
        </p:nvSpPr>
        <p:spPr>
          <a:xfrm>
            <a:off x="945000" y="810000"/>
            <a:ext cx="7965000" cy="507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Robustness to sensory manipulation</a:t>
            </a:r>
            <a:endParaRPr sz="2400">
              <a:latin typeface="Calibri"/>
              <a:ea typeface="Calibri"/>
              <a:cs typeface="Calibri"/>
              <a:sym typeface="Calibri"/>
            </a:endParaRPr>
          </a:p>
        </p:txBody>
      </p:sp>
      <p:sp>
        <p:nvSpPr>
          <p:cNvPr id="750" name="Google Shape;750;g2e4f61ca06a_0_15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51" name="Google Shape;751;g2e4f61ca06a_0_151"/>
          <p:cNvPicPr preferRelativeResize="0"/>
          <p:nvPr/>
        </p:nvPicPr>
        <p:blipFill>
          <a:blip r:embed="rId3">
            <a:alphaModFix/>
          </a:blip>
          <a:stretch>
            <a:fillRect/>
          </a:stretch>
        </p:blipFill>
        <p:spPr>
          <a:xfrm>
            <a:off x="4604400" y="1317025"/>
            <a:ext cx="4411450" cy="3826475"/>
          </a:xfrm>
          <a:prstGeom prst="rect">
            <a:avLst/>
          </a:prstGeom>
          <a:noFill/>
          <a:ln>
            <a:noFill/>
          </a:ln>
        </p:spPr>
      </p:pic>
      <p:sp>
        <p:nvSpPr>
          <p:cNvPr id="752" name="Google Shape;752;g2e4f61ca06a_0_151"/>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753" name="Google Shape;753;g2e4f61ca06a_0_151"/>
          <p:cNvPicPr preferRelativeResize="0"/>
          <p:nvPr/>
        </p:nvPicPr>
        <p:blipFill>
          <a:blip r:embed="rId4">
            <a:alphaModFix/>
          </a:blip>
          <a:stretch>
            <a:fillRect/>
          </a:stretch>
        </p:blipFill>
        <p:spPr>
          <a:xfrm>
            <a:off x="2482838" y="2002760"/>
            <a:ext cx="628650" cy="1905000"/>
          </a:xfrm>
          <a:prstGeom prst="rect">
            <a:avLst/>
          </a:prstGeom>
          <a:noFill/>
          <a:ln>
            <a:noFill/>
          </a:ln>
        </p:spPr>
      </p:pic>
      <p:pic>
        <p:nvPicPr>
          <p:cNvPr id="754" name="Google Shape;754;g2e4f61ca06a_0_151"/>
          <p:cNvPicPr preferRelativeResize="0"/>
          <p:nvPr/>
        </p:nvPicPr>
        <p:blipFill>
          <a:blip r:embed="rId5">
            <a:alphaModFix/>
          </a:blip>
          <a:stretch>
            <a:fillRect/>
          </a:stretch>
        </p:blipFill>
        <p:spPr>
          <a:xfrm>
            <a:off x="3615700" y="2002760"/>
            <a:ext cx="628650" cy="1905000"/>
          </a:xfrm>
          <a:prstGeom prst="rect">
            <a:avLst/>
          </a:prstGeom>
          <a:noFill/>
          <a:ln>
            <a:noFill/>
          </a:ln>
        </p:spPr>
      </p:pic>
      <p:pic>
        <p:nvPicPr>
          <p:cNvPr id="755" name="Google Shape;755;g2e4f61ca06a_0_151"/>
          <p:cNvPicPr preferRelativeResize="0"/>
          <p:nvPr/>
        </p:nvPicPr>
        <p:blipFill>
          <a:blip r:embed="rId6">
            <a:alphaModFix/>
          </a:blip>
          <a:stretch>
            <a:fillRect/>
          </a:stretch>
        </p:blipFill>
        <p:spPr>
          <a:xfrm>
            <a:off x="1350000" y="2002760"/>
            <a:ext cx="628650" cy="1905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2e4f61ca06a_0_16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6</a:t>
            </a:r>
            <a:endParaRPr b="0" sz="3000" strike="noStrike">
              <a:solidFill>
                <a:srgbClr val="AB1E23"/>
              </a:solidFill>
              <a:latin typeface="Arial"/>
              <a:ea typeface="Arial"/>
              <a:cs typeface="Arial"/>
              <a:sym typeface="Arial"/>
            </a:endParaRPr>
          </a:p>
        </p:txBody>
      </p:sp>
      <p:sp>
        <p:nvSpPr>
          <p:cNvPr id="761" name="Google Shape;761;g2e4f61ca06a_0_160"/>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Visual memory and density comparison</a:t>
            </a:r>
            <a:endParaRPr sz="2400">
              <a:latin typeface="Calibri"/>
              <a:ea typeface="Calibri"/>
              <a:cs typeface="Calibri"/>
              <a:sym typeface="Calibri"/>
            </a:endParaRPr>
          </a:p>
        </p:txBody>
      </p:sp>
      <p:sp>
        <p:nvSpPr>
          <p:cNvPr id="762" name="Google Shape;762;g2e4f61ca06a_0_16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63" name="Google Shape;763;g2e4f61ca06a_0_160"/>
          <p:cNvPicPr preferRelativeResize="0"/>
          <p:nvPr/>
        </p:nvPicPr>
        <p:blipFill>
          <a:blip r:embed="rId3">
            <a:alphaModFix/>
          </a:blip>
          <a:stretch>
            <a:fillRect/>
          </a:stretch>
        </p:blipFill>
        <p:spPr>
          <a:xfrm>
            <a:off x="1100747" y="1337825"/>
            <a:ext cx="4119324" cy="3522176"/>
          </a:xfrm>
          <a:prstGeom prst="rect">
            <a:avLst/>
          </a:prstGeom>
          <a:noFill/>
          <a:ln>
            <a:noFill/>
          </a:ln>
        </p:spPr>
      </p:pic>
      <p:pic>
        <p:nvPicPr>
          <p:cNvPr id="764" name="Google Shape;764;g2e4f61ca06a_0_160"/>
          <p:cNvPicPr preferRelativeResize="0"/>
          <p:nvPr/>
        </p:nvPicPr>
        <p:blipFill>
          <a:blip r:embed="rId4">
            <a:alphaModFix/>
          </a:blip>
          <a:stretch>
            <a:fillRect/>
          </a:stretch>
        </p:blipFill>
        <p:spPr>
          <a:xfrm>
            <a:off x="5631625" y="1179762"/>
            <a:ext cx="3329250" cy="3838299"/>
          </a:xfrm>
          <a:prstGeom prst="rect">
            <a:avLst/>
          </a:prstGeom>
          <a:noFill/>
          <a:ln>
            <a:noFill/>
          </a:ln>
        </p:spPr>
      </p:pic>
      <p:sp>
        <p:nvSpPr>
          <p:cNvPr id="765" name="Google Shape;765;g2e4f61ca06a_0_16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2e4f61ca06a_0_17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Experiments summary</a:t>
            </a:r>
            <a:endParaRPr b="0" sz="3000" strike="noStrike">
              <a:solidFill>
                <a:srgbClr val="AB1E23"/>
              </a:solidFill>
              <a:latin typeface="Arial"/>
              <a:ea typeface="Arial"/>
              <a:cs typeface="Arial"/>
              <a:sym typeface="Arial"/>
            </a:endParaRPr>
          </a:p>
        </p:txBody>
      </p:sp>
      <p:sp>
        <p:nvSpPr>
          <p:cNvPr id="771" name="Google Shape;771;g2e4f61ca06a_0_17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72" name="Google Shape;772;g2e4f61ca06a_0_170"/>
          <p:cNvPicPr preferRelativeResize="0"/>
          <p:nvPr/>
        </p:nvPicPr>
        <p:blipFill>
          <a:blip r:embed="rId3">
            <a:alphaModFix/>
          </a:blip>
          <a:stretch>
            <a:fillRect/>
          </a:stretch>
        </p:blipFill>
        <p:spPr>
          <a:xfrm>
            <a:off x="2572759" y="1376725"/>
            <a:ext cx="4709475" cy="3228675"/>
          </a:xfrm>
          <a:prstGeom prst="rect">
            <a:avLst/>
          </a:prstGeom>
          <a:noFill/>
          <a:ln>
            <a:noFill/>
          </a:ln>
        </p:spPr>
      </p:pic>
      <p:sp>
        <p:nvSpPr>
          <p:cNvPr id="773" name="Google Shape;773;g2e4f61ca06a_0_17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2e4f61ca06a_0_1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779" name="Google Shape;779;g2e4f61ca06a_0_180"/>
          <p:cNvSpPr txBox="1"/>
          <p:nvPr>
            <p:ph idx="1" type="body"/>
          </p:nvPr>
        </p:nvSpPr>
        <p:spPr>
          <a:xfrm>
            <a:off x="945000" y="8526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studied four different architectures and a variation of each one for e2e robot control based on imitation learning for an autonomous driving problem.</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proved that adding visual memory and kinematic input data to the models enhances the quality of the final control behavior for following the lane.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kinematic data, the system controls the speed better.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Combining it with visual memory, the vehicle increases its range of application.</a:t>
            </a:r>
            <a:endParaRPr sz="2400">
              <a:latin typeface="Calibri"/>
              <a:ea typeface="Calibri"/>
              <a:cs typeface="Calibri"/>
              <a:sym typeface="Calibri"/>
            </a:endParaRPr>
          </a:p>
        </p:txBody>
      </p:sp>
      <p:sp>
        <p:nvSpPr>
          <p:cNvPr id="780" name="Google Shape;780;g2e4f61ca06a_0_1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81" name="Google Shape;781;g2e4f61ca06a_0_18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2e48a528fe3_0_17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2e48a528fe3_0_4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792" name="Google Shape;792;g2e48a528fe3_0_42"/>
          <p:cNvSpPr txBox="1"/>
          <p:nvPr>
            <p:ph idx="1" type="body"/>
          </p:nvPr>
        </p:nvSpPr>
        <p:spPr>
          <a:xfrm>
            <a:off x="945000" y="8100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explore and compare a variety of alternatives for model optimization in the context of e2e imitation learning autonomous driving.</a:t>
            </a:r>
            <a:endParaRPr sz="2400">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Performance depends on quality of decisions and their frequency. Increase frequency without sacrificing decision quality.</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Run deep learning robot-control application even in limited computed hardware.</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 source materials.</a:t>
            </a:r>
            <a:endParaRPr sz="2400">
              <a:latin typeface="Calibri"/>
              <a:ea typeface="Calibri"/>
              <a:cs typeface="Calibri"/>
              <a:sym typeface="Calibri"/>
            </a:endParaRPr>
          </a:p>
        </p:txBody>
      </p:sp>
      <p:sp>
        <p:nvSpPr>
          <p:cNvPr id="793" name="Google Shape;793;g2e48a528fe3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
        <p:nvSpPr>
          <p:cNvPr id="794" name="Google Shape;794;g2e48a528fe3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95" name="Google Shape;795;g2e48a528fe3_0_42"/>
          <p:cNvSpPr txBox="1"/>
          <p:nvPr>
            <p:ph idx="1" type="body"/>
          </p:nvPr>
        </p:nvSpPr>
        <p:spPr>
          <a:xfrm>
            <a:off x="945000" y="4333500"/>
            <a:ext cx="7965000" cy="810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 sz="1300" u="sng">
                <a:solidFill>
                  <a:srgbClr val="434343"/>
                </a:solidFill>
                <a:latin typeface="Calibri"/>
                <a:ea typeface="Calibri"/>
                <a:cs typeface="Calibri"/>
                <a:sym typeface="Calibri"/>
              </a:rPr>
              <a:t>S. Paniego</a:t>
            </a:r>
            <a:r>
              <a:rPr lang="en" sz="1300">
                <a:solidFill>
                  <a:srgbClr val="434343"/>
                </a:solidFill>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a:t>
            </a:r>
            <a:endParaRPr sz="1300">
              <a:solidFill>
                <a:srgbClr val="434343"/>
              </a:solidFill>
              <a:latin typeface="Calibri"/>
              <a:ea typeface="Calibri"/>
              <a:cs typeface="Calibri"/>
              <a:sym typeface="Calibri"/>
            </a:endParaRPr>
          </a:p>
        </p:txBody>
      </p:sp>
      <p:pic>
        <p:nvPicPr>
          <p:cNvPr id="796" name="Google Shape;796;g2e48a528fe3_0_42"/>
          <p:cNvPicPr preferRelativeResize="0"/>
          <p:nvPr/>
        </p:nvPicPr>
        <p:blipFill>
          <a:blip r:embed="rId3">
            <a:alphaModFix/>
          </a:blip>
          <a:stretch>
            <a:fillRect/>
          </a:stretch>
        </p:blipFill>
        <p:spPr>
          <a:xfrm>
            <a:off x="8001414" y="3499826"/>
            <a:ext cx="685074" cy="6850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2e52742f825_0_7"/>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802" name="Google Shape;802;g2e52742f825_0_7"/>
          <p:cNvSpPr txBox="1"/>
          <p:nvPr>
            <p:ph idx="1" type="body"/>
          </p:nvPr>
        </p:nvSpPr>
        <p:spPr>
          <a:xfrm>
            <a:off x="952300" y="1195500"/>
            <a:ext cx="7965000" cy="2752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Trend </a:t>
            </a:r>
            <a:r>
              <a:rPr lang="en" sz="2400">
                <a:latin typeface="Calibri"/>
                <a:ea typeface="Calibri"/>
                <a:cs typeface="Calibri"/>
                <a:sym typeface="Calibri"/>
              </a:rPr>
              <a:t>towards</a:t>
            </a:r>
            <a:r>
              <a:rPr lang="en" sz="2400">
                <a:latin typeface="Calibri"/>
                <a:ea typeface="Calibri"/>
                <a:cs typeface="Calibri"/>
                <a:sym typeface="Calibri"/>
              </a:rPr>
              <a:t> e2e solutions.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DL models are high-demanding.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Available computing hardware is key for performance.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Some </a:t>
            </a:r>
            <a:r>
              <a:rPr lang="en" sz="2400">
                <a:latin typeface="Calibri"/>
                <a:ea typeface="Calibri"/>
                <a:cs typeface="Calibri"/>
                <a:sym typeface="Calibri"/>
              </a:rPr>
              <a:t>autonomous</a:t>
            </a:r>
            <a:r>
              <a:rPr lang="en" sz="2400">
                <a:latin typeface="Calibri"/>
                <a:ea typeface="Calibri"/>
                <a:cs typeface="Calibri"/>
                <a:sym typeface="Calibri"/>
              </a:rPr>
              <a:t> </a:t>
            </a:r>
            <a:r>
              <a:rPr lang="en" sz="2400">
                <a:latin typeface="Calibri"/>
                <a:ea typeface="Calibri"/>
                <a:cs typeface="Calibri"/>
                <a:sym typeface="Calibri"/>
              </a:rPr>
              <a:t>robots</a:t>
            </a:r>
            <a:r>
              <a:rPr lang="en" sz="2400">
                <a:latin typeface="Calibri"/>
                <a:ea typeface="Calibri"/>
                <a:cs typeface="Calibri"/>
                <a:sym typeface="Calibri"/>
              </a:rPr>
              <a:t> have high-performant hardware </a:t>
            </a:r>
            <a:r>
              <a:rPr lang="en" sz="2400">
                <a:latin typeface="Calibri"/>
                <a:ea typeface="Calibri"/>
                <a:cs typeface="Calibri"/>
                <a:sym typeface="Calibri"/>
              </a:rPr>
              <a:t>while</a:t>
            </a:r>
            <a:r>
              <a:rPr lang="en" sz="2400">
                <a:latin typeface="Calibri"/>
                <a:ea typeface="Calibri"/>
                <a:cs typeface="Calibri"/>
                <a:sym typeface="Calibri"/>
              </a:rPr>
              <a:t> others do not and is not always possible to upgrade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 solution (framework support).</a:t>
            </a:r>
            <a:endParaRPr sz="2400">
              <a:latin typeface="Calibri"/>
              <a:ea typeface="Calibri"/>
              <a:cs typeface="Calibri"/>
              <a:sym typeface="Calibri"/>
            </a:endParaRPr>
          </a:p>
        </p:txBody>
      </p:sp>
      <p:sp>
        <p:nvSpPr>
          <p:cNvPr id="803" name="Google Shape;803;g2e52742f825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04" name="Google Shape;804;g2e52742f825_0_7"/>
          <p:cNvPicPr preferRelativeResize="0"/>
          <p:nvPr/>
        </p:nvPicPr>
        <p:blipFill>
          <a:blip r:embed="rId3">
            <a:alphaModFix/>
          </a:blip>
          <a:stretch>
            <a:fillRect/>
          </a:stretch>
        </p:blipFill>
        <p:spPr>
          <a:xfrm>
            <a:off x="6823197" y="3444225"/>
            <a:ext cx="325029" cy="347501"/>
          </a:xfrm>
          <a:prstGeom prst="rect">
            <a:avLst/>
          </a:prstGeom>
          <a:noFill/>
          <a:ln>
            <a:noFill/>
          </a:ln>
        </p:spPr>
      </p:pic>
      <p:pic>
        <p:nvPicPr>
          <p:cNvPr id="805" name="Google Shape;805;g2e52742f825_0_7"/>
          <p:cNvPicPr preferRelativeResize="0"/>
          <p:nvPr/>
        </p:nvPicPr>
        <p:blipFill>
          <a:blip r:embed="rId4">
            <a:alphaModFix/>
          </a:blip>
          <a:stretch>
            <a:fillRect/>
          </a:stretch>
        </p:blipFill>
        <p:spPr>
          <a:xfrm>
            <a:off x="7166487" y="3444226"/>
            <a:ext cx="287001" cy="347499"/>
          </a:xfrm>
          <a:prstGeom prst="rect">
            <a:avLst/>
          </a:prstGeom>
          <a:noFill/>
          <a:ln>
            <a:noFill/>
          </a:ln>
        </p:spPr>
      </p:pic>
      <p:pic>
        <p:nvPicPr>
          <p:cNvPr id="806" name="Google Shape;806;g2e52742f825_0_7"/>
          <p:cNvPicPr preferRelativeResize="0"/>
          <p:nvPr/>
        </p:nvPicPr>
        <p:blipFill>
          <a:blip r:embed="rId5">
            <a:alphaModFix/>
          </a:blip>
          <a:stretch>
            <a:fillRect/>
          </a:stretch>
        </p:blipFill>
        <p:spPr>
          <a:xfrm>
            <a:off x="7471751" y="3375152"/>
            <a:ext cx="778524" cy="485650"/>
          </a:xfrm>
          <a:prstGeom prst="rect">
            <a:avLst/>
          </a:prstGeom>
          <a:noFill/>
          <a:ln>
            <a:noFill/>
          </a:ln>
        </p:spPr>
      </p:pic>
      <p:sp>
        <p:nvSpPr>
          <p:cNvPr id="807" name="Google Shape;807;g2e52742f825_0_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808" name="Google Shape;808;g2e52742f825_0_7"/>
          <p:cNvPicPr preferRelativeResize="0"/>
          <p:nvPr/>
        </p:nvPicPr>
        <p:blipFill>
          <a:blip r:embed="rId6">
            <a:alphaModFix/>
          </a:blip>
          <a:stretch>
            <a:fillRect/>
          </a:stretch>
        </p:blipFill>
        <p:spPr>
          <a:xfrm>
            <a:off x="3252737" y="2968400"/>
            <a:ext cx="778525" cy="54296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2e52742f825_0_14"/>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814" name="Google Shape;814;g2e52742f825_0_14"/>
          <p:cNvSpPr txBox="1"/>
          <p:nvPr>
            <p:ph idx="1" type="body"/>
          </p:nvPr>
        </p:nvSpPr>
        <p:spPr>
          <a:xfrm>
            <a:off x="937700" y="1986000"/>
            <a:ext cx="5013000" cy="1171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baseline architecture is based on PilotNet (Bojarski et al. 2016), named PilotNet*.</a:t>
            </a:r>
            <a:endParaRPr sz="2400">
              <a:latin typeface="Calibri"/>
              <a:ea typeface="Calibri"/>
              <a:cs typeface="Calibri"/>
              <a:sym typeface="Calibri"/>
            </a:endParaRPr>
          </a:p>
        </p:txBody>
      </p:sp>
      <p:sp>
        <p:nvSpPr>
          <p:cNvPr id="815" name="Google Shape;815;g2e52742f825_0_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16" name="Google Shape;816;g2e52742f825_0_14"/>
          <p:cNvPicPr preferRelativeResize="0"/>
          <p:nvPr/>
        </p:nvPicPr>
        <p:blipFill>
          <a:blip r:embed="rId3">
            <a:alphaModFix/>
          </a:blip>
          <a:stretch>
            <a:fillRect/>
          </a:stretch>
        </p:blipFill>
        <p:spPr>
          <a:xfrm>
            <a:off x="6361108" y="1020964"/>
            <a:ext cx="2373816" cy="3649375"/>
          </a:xfrm>
          <a:prstGeom prst="rect">
            <a:avLst/>
          </a:prstGeom>
          <a:noFill/>
          <a:ln>
            <a:noFill/>
          </a:ln>
        </p:spPr>
      </p:pic>
      <p:sp>
        <p:nvSpPr>
          <p:cNvPr id="817" name="Google Shape;817;g2e52742f825_0_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g2e52742f825_0_21"/>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823" name="Google Shape;823;g2e52742f825_0_21"/>
          <p:cNvSpPr txBox="1"/>
          <p:nvPr>
            <p:ph idx="1" type="body"/>
          </p:nvPr>
        </p:nvSpPr>
        <p:spPr>
          <a:xfrm>
            <a:off x="937700" y="1515625"/>
            <a:ext cx="5014500" cy="1900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used:</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Quantization (float16, int8).</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Pruning.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Fine tuning (retraining).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Clustering.</a:t>
            </a:r>
            <a:endParaRPr sz="2400">
              <a:latin typeface="Calibri"/>
              <a:ea typeface="Calibri"/>
              <a:cs typeface="Calibri"/>
              <a:sym typeface="Calibri"/>
            </a:endParaRPr>
          </a:p>
        </p:txBody>
      </p:sp>
      <p:sp>
        <p:nvSpPr>
          <p:cNvPr id="824" name="Google Shape;824;g2e52742f825_0_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25" name="Google Shape;825;g2e52742f825_0_21"/>
          <p:cNvPicPr preferRelativeResize="0"/>
          <p:nvPr/>
        </p:nvPicPr>
        <p:blipFill>
          <a:blip r:embed="rId3">
            <a:alphaModFix/>
          </a:blip>
          <a:stretch>
            <a:fillRect/>
          </a:stretch>
        </p:blipFill>
        <p:spPr>
          <a:xfrm>
            <a:off x="6119750" y="810000"/>
            <a:ext cx="2734301" cy="4285482"/>
          </a:xfrm>
          <a:prstGeom prst="rect">
            <a:avLst/>
          </a:prstGeom>
          <a:noFill/>
          <a:ln>
            <a:noFill/>
          </a:ln>
        </p:spPr>
      </p:pic>
      <p:sp>
        <p:nvSpPr>
          <p:cNvPr id="826" name="Google Shape;826;g2e52742f825_0_2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e48a528fe3_0_9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Growing research community</a:t>
            </a:r>
            <a:endParaRPr b="0" sz="3000" strike="noStrike">
              <a:solidFill>
                <a:srgbClr val="AB1E23"/>
              </a:solidFill>
              <a:latin typeface="Arial"/>
              <a:ea typeface="Arial"/>
              <a:cs typeface="Arial"/>
              <a:sym typeface="Arial"/>
            </a:endParaRPr>
          </a:p>
        </p:txBody>
      </p:sp>
      <p:sp>
        <p:nvSpPr>
          <p:cNvPr id="206" name="Google Shape;206;g2e48a528fe3_0_91"/>
          <p:cNvSpPr txBox="1"/>
          <p:nvPr>
            <p:ph idx="1" type="body"/>
          </p:nvPr>
        </p:nvSpPr>
        <p:spPr>
          <a:xfrm>
            <a:off x="945000" y="810000"/>
            <a:ext cx="7965000" cy="1237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Incremental importance.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Many workshops, tutorials in conferences.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Competitions.</a:t>
            </a:r>
            <a:endParaRPr sz="2400">
              <a:latin typeface="Calibri"/>
              <a:ea typeface="Calibri"/>
              <a:cs typeface="Calibri"/>
              <a:sym typeface="Calibri"/>
            </a:endParaRPr>
          </a:p>
        </p:txBody>
      </p:sp>
      <p:sp>
        <p:nvSpPr>
          <p:cNvPr id="207" name="Google Shape;207;g2e48a528fe3_0_9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08" name="Google Shape;208;g2e48a528fe3_0_91"/>
          <p:cNvPicPr preferRelativeResize="0"/>
          <p:nvPr/>
        </p:nvPicPr>
        <p:blipFill>
          <a:blip r:embed="rId3">
            <a:alphaModFix/>
          </a:blip>
          <a:stretch>
            <a:fillRect/>
          </a:stretch>
        </p:blipFill>
        <p:spPr>
          <a:xfrm>
            <a:off x="1350000" y="2476224"/>
            <a:ext cx="7451249" cy="2453676"/>
          </a:xfrm>
          <a:prstGeom prst="rect">
            <a:avLst/>
          </a:prstGeom>
          <a:noFill/>
          <a:ln>
            <a:noFill/>
          </a:ln>
        </p:spPr>
      </p:pic>
      <p:sp>
        <p:nvSpPr>
          <p:cNvPr id="209" name="Google Shape;209;g2e48a528fe3_0_91"/>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2e52742f825_0_2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of Models</a:t>
            </a:r>
            <a:endParaRPr b="0" sz="3000" strike="noStrike">
              <a:solidFill>
                <a:srgbClr val="AB1E23"/>
              </a:solidFill>
              <a:latin typeface="Arial"/>
              <a:ea typeface="Arial"/>
              <a:cs typeface="Arial"/>
              <a:sym typeface="Arial"/>
            </a:endParaRPr>
          </a:p>
        </p:txBody>
      </p:sp>
      <p:sp>
        <p:nvSpPr>
          <p:cNvPr id="832" name="Google Shape;832;g2e52742f825_0_28"/>
          <p:cNvSpPr txBox="1"/>
          <p:nvPr>
            <p:ph idx="1" type="body"/>
          </p:nvPr>
        </p:nvSpPr>
        <p:spPr>
          <a:xfrm>
            <a:off x="945100" y="1326600"/>
            <a:ext cx="4311000" cy="24903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Behavior Metrics (Paniego et al. 2024).</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In addition to the </a:t>
            </a:r>
            <a:r>
              <a:rPr lang="en" sz="2400">
                <a:latin typeface="Calibri"/>
                <a:ea typeface="Calibri"/>
                <a:cs typeface="Calibri"/>
                <a:sym typeface="Calibri"/>
              </a:rPr>
              <a:t>simulator's</a:t>
            </a:r>
            <a:r>
              <a:rPr lang="en" sz="2400">
                <a:latin typeface="Calibri"/>
                <a:ea typeface="Calibri"/>
                <a:cs typeface="Calibri"/>
                <a:sym typeface="Calibri"/>
              </a:rPr>
              <a:t> metrics: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Controller frequency.</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Position deviation mean per km.</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Successful runs.</a:t>
            </a:r>
            <a:endParaRPr sz="2400">
              <a:latin typeface="Calibri"/>
              <a:ea typeface="Calibri"/>
              <a:cs typeface="Calibri"/>
              <a:sym typeface="Calibri"/>
            </a:endParaRPr>
          </a:p>
        </p:txBody>
      </p:sp>
      <p:sp>
        <p:nvSpPr>
          <p:cNvPr id="833" name="Google Shape;833;g2e52742f825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34" name="Google Shape;834;g2e52742f825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835" name="Google Shape;835;g2e52742f825_0_28"/>
          <p:cNvPicPr preferRelativeResize="0"/>
          <p:nvPr/>
        </p:nvPicPr>
        <p:blipFill>
          <a:blip r:embed="rId3">
            <a:alphaModFix/>
          </a:blip>
          <a:stretch>
            <a:fillRect/>
          </a:stretch>
        </p:blipFill>
        <p:spPr>
          <a:xfrm>
            <a:off x="5256100" y="1290825"/>
            <a:ext cx="3686349" cy="25618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2e52742f825_0_3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Offline evaluation</a:t>
            </a:r>
            <a:endParaRPr b="0" sz="3000" strike="noStrike">
              <a:solidFill>
                <a:srgbClr val="AB1E23"/>
              </a:solidFill>
              <a:latin typeface="Arial"/>
              <a:ea typeface="Arial"/>
              <a:cs typeface="Arial"/>
              <a:sym typeface="Arial"/>
            </a:endParaRPr>
          </a:p>
        </p:txBody>
      </p:sp>
      <p:sp>
        <p:nvSpPr>
          <p:cNvPr id="841" name="Google Shape;841;g2e52742f825_0_35"/>
          <p:cNvSpPr txBox="1"/>
          <p:nvPr>
            <p:ph idx="1" type="body"/>
          </p:nvPr>
        </p:nvSpPr>
        <p:spPr>
          <a:xfrm>
            <a:off x="959575" y="1071600"/>
            <a:ext cx="4156500" cy="38388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Model size reduction (12x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 improves.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135x TensorRT int8 quantization.</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50x framework-specific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MSE.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Combination of optimizations generates best case: PCQAT (Sparsity and cluster preserving quantization aware training).</a:t>
            </a:r>
            <a:endParaRPr sz="2400">
              <a:latin typeface="Calibri"/>
              <a:ea typeface="Calibri"/>
              <a:cs typeface="Calibri"/>
              <a:sym typeface="Calibri"/>
            </a:endParaRPr>
          </a:p>
        </p:txBody>
      </p:sp>
      <p:sp>
        <p:nvSpPr>
          <p:cNvPr id="842" name="Google Shape;842;g2e52742f825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43" name="Google Shape;843;g2e52742f825_0_35"/>
          <p:cNvPicPr preferRelativeResize="0"/>
          <p:nvPr/>
        </p:nvPicPr>
        <p:blipFill>
          <a:blip r:embed="rId3">
            <a:alphaModFix/>
          </a:blip>
          <a:stretch>
            <a:fillRect/>
          </a:stretch>
        </p:blipFill>
        <p:spPr>
          <a:xfrm>
            <a:off x="3417772" y="2945500"/>
            <a:ext cx="325029" cy="347501"/>
          </a:xfrm>
          <a:prstGeom prst="rect">
            <a:avLst/>
          </a:prstGeom>
          <a:noFill/>
          <a:ln>
            <a:noFill/>
          </a:ln>
        </p:spPr>
      </p:pic>
      <p:pic>
        <p:nvPicPr>
          <p:cNvPr id="844" name="Google Shape;844;g2e52742f825_0_35"/>
          <p:cNvPicPr preferRelativeResize="0"/>
          <p:nvPr/>
        </p:nvPicPr>
        <p:blipFill>
          <a:blip r:embed="rId4">
            <a:alphaModFix/>
          </a:blip>
          <a:stretch>
            <a:fillRect/>
          </a:stretch>
        </p:blipFill>
        <p:spPr>
          <a:xfrm>
            <a:off x="3761062" y="2945501"/>
            <a:ext cx="287001" cy="347499"/>
          </a:xfrm>
          <a:prstGeom prst="rect">
            <a:avLst/>
          </a:prstGeom>
          <a:noFill/>
          <a:ln>
            <a:noFill/>
          </a:ln>
        </p:spPr>
      </p:pic>
      <p:pic>
        <p:nvPicPr>
          <p:cNvPr id="845" name="Google Shape;845;g2e52742f825_0_35"/>
          <p:cNvPicPr preferRelativeResize="0"/>
          <p:nvPr/>
        </p:nvPicPr>
        <p:blipFill>
          <a:blip r:embed="rId5">
            <a:alphaModFix/>
          </a:blip>
          <a:stretch>
            <a:fillRect/>
          </a:stretch>
        </p:blipFill>
        <p:spPr>
          <a:xfrm>
            <a:off x="3417776" y="2328927"/>
            <a:ext cx="778524" cy="485650"/>
          </a:xfrm>
          <a:prstGeom prst="rect">
            <a:avLst/>
          </a:prstGeom>
          <a:noFill/>
          <a:ln>
            <a:noFill/>
          </a:ln>
        </p:spPr>
      </p:pic>
      <p:sp>
        <p:nvSpPr>
          <p:cNvPr id="846" name="Google Shape;846;g2e52742f825_0_35"/>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descr="We create a model for driving autonomously that is able to follow the lane using imitation learning and bird-eye view. We train only with 3 circuits and an unrestricted maximum speed in, so we obtain faster behaviors. The model receives the previous speed and the current image when predicting the control commands.&#10;&#10;This policy is able to drive in never seen scenarios!&#10;&#10;Mor information: https://github.com/JdeRobot/BehaviorMetrics" id="847" name="Google Shape;847;g2e52742f825_0_35" title="Improved Imitation learning with Bird-eye view for follow-lane autonomous driving in CARLA simulator">
            <a:hlinkClick r:id="rId6"/>
          </p:cNvPr>
          <p:cNvPicPr preferRelativeResize="0"/>
          <p:nvPr/>
        </p:nvPicPr>
        <p:blipFill>
          <a:blip r:embed="rId7">
            <a:alphaModFix/>
          </a:blip>
          <a:stretch>
            <a:fillRect/>
          </a:stretch>
        </p:blipFill>
        <p:spPr>
          <a:xfrm>
            <a:off x="5079625" y="1438861"/>
            <a:ext cx="4028050" cy="22657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g2e52742f825_0_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Online evaluation</a:t>
            </a:r>
            <a:endParaRPr b="0" sz="3000" strike="noStrike">
              <a:solidFill>
                <a:srgbClr val="AB1E23"/>
              </a:solidFill>
              <a:latin typeface="Arial"/>
              <a:ea typeface="Arial"/>
              <a:cs typeface="Arial"/>
              <a:sym typeface="Arial"/>
            </a:endParaRPr>
          </a:p>
        </p:txBody>
      </p:sp>
      <p:sp>
        <p:nvSpPr>
          <p:cNvPr id="853" name="Google Shape;853;g2e52742f825_0_42"/>
          <p:cNvSpPr txBox="1"/>
          <p:nvPr>
            <p:ph idx="1" type="body"/>
          </p:nvPr>
        </p:nvSpPr>
        <p:spPr>
          <a:xfrm>
            <a:off x="945000" y="1046100"/>
            <a:ext cx="4140300" cy="38061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Higher controller frequency.</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models: int8 (47x TF, 2.3x PyTorch).</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mean position deviation and average speed.</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Previous insights are applicable.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No decision quality degradation in online evaluation.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and smaller models.</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TF and PyTorch similar. TensorRT best.</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Optimization limits require tuning.</a:t>
            </a:r>
            <a:endParaRPr sz="2400">
              <a:latin typeface="Calibri"/>
              <a:ea typeface="Calibri"/>
              <a:cs typeface="Calibri"/>
              <a:sym typeface="Calibri"/>
            </a:endParaRPr>
          </a:p>
        </p:txBody>
      </p:sp>
      <p:sp>
        <p:nvSpPr>
          <p:cNvPr id="854" name="Google Shape;854;g2e52742f825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55" name="Google Shape;855;g2e52742f825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856" name="Google Shape;856;g2e52742f825_0_42"/>
          <p:cNvPicPr preferRelativeResize="0"/>
          <p:nvPr/>
        </p:nvPicPr>
        <p:blipFill>
          <a:blip r:embed="rId3">
            <a:alphaModFix/>
          </a:blip>
          <a:stretch>
            <a:fillRect/>
          </a:stretch>
        </p:blipFill>
        <p:spPr>
          <a:xfrm>
            <a:off x="5428550" y="1274950"/>
            <a:ext cx="3671726" cy="29527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g2e52742f825_0_49"/>
          <p:cNvSpPr txBox="1"/>
          <p:nvPr>
            <p:ph type="title"/>
          </p:nvPr>
        </p:nvSpPr>
        <p:spPr>
          <a:xfrm>
            <a:off x="945000" y="0"/>
            <a:ext cx="79650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Inference freq. and Quality of Decisions in Robot Control Performance</a:t>
            </a:r>
            <a:endParaRPr b="0" sz="3000" strike="noStrike">
              <a:solidFill>
                <a:srgbClr val="AB1E23"/>
              </a:solidFill>
              <a:latin typeface="Arial"/>
              <a:ea typeface="Arial"/>
              <a:cs typeface="Arial"/>
              <a:sym typeface="Arial"/>
            </a:endParaRPr>
          </a:p>
        </p:txBody>
      </p:sp>
      <p:sp>
        <p:nvSpPr>
          <p:cNvPr id="862" name="Google Shape;862;g2e52742f825_0_49"/>
          <p:cNvSpPr txBox="1"/>
          <p:nvPr>
            <p:ph idx="1" type="body"/>
          </p:nvPr>
        </p:nvSpPr>
        <p:spPr>
          <a:xfrm>
            <a:off x="945000" y="1050425"/>
            <a:ext cx="3627000" cy="3721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Quality changes when the frequency of decisions is changed in the robot control.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benefits control quality since in limited hardware, it may be critical to </a:t>
            </a:r>
            <a:r>
              <a:rPr lang="en" sz="2400">
                <a:latin typeface="Calibri"/>
                <a:ea typeface="Calibri"/>
                <a:cs typeface="Calibri"/>
                <a:sym typeface="Calibri"/>
              </a:rPr>
              <a:t>generate</a:t>
            </a:r>
            <a:r>
              <a:rPr lang="en" sz="2400">
                <a:latin typeface="Calibri"/>
                <a:ea typeface="Calibri"/>
                <a:cs typeface="Calibri"/>
                <a:sym typeface="Calibri"/>
              </a:rPr>
              <a:t> decisions above the turning point.</a:t>
            </a:r>
            <a:endParaRPr sz="2400">
              <a:latin typeface="Calibri"/>
              <a:ea typeface="Calibri"/>
              <a:cs typeface="Calibri"/>
              <a:sym typeface="Calibri"/>
            </a:endParaRPr>
          </a:p>
        </p:txBody>
      </p:sp>
      <p:sp>
        <p:nvSpPr>
          <p:cNvPr id="863" name="Google Shape;863;g2e52742f825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64" name="Google Shape;864;g2e52742f825_0_49"/>
          <p:cNvPicPr preferRelativeResize="0"/>
          <p:nvPr/>
        </p:nvPicPr>
        <p:blipFill>
          <a:blip r:embed="rId3">
            <a:alphaModFix/>
          </a:blip>
          <a:stretch>
            <a:fillRect/>
          </a:stretch>
        </p:blipFill>
        <p:spPr>
          <a:xfrm>
            <a:off x="4572000" y="1398924"/>
            <a:ext cx="4571999" cy="2133611"/>
          </a:xfrm>
          <a:prstGeom prst="rect">
            <a:avLst/>
          </a:prstGeom>
          <a:noFill/>
          <a:ln>
            <a:noFill/>
          </a:ln>
        </p:spPr>
      </p:pic>
      <p:sp>
        <p:nvSpPr>
          <p:cNvPr id="865" name="Google Shape;865;g2e52742f825_0_4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g2e52742f825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871" name="Google Shape;871;g2e52742f825_0_56"/>
          <p:cNvSpPr txBox="1"/>
          <p:nvPr>
            <p:ph idx="1" type="body"/>
          </p:nvPr>
        </p:nvSpPr>
        <p:spPr>
          <a:xfrm>
            <a:off x="952275" y="1129525"/>
            <a:ext cx="7965000" cy="2672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improve the system performance (controller speed-up without losing decision quality).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a:t>
            </a:r>
            <a:r>
              <a:rPr lang="en" sz="2400">
                <a:latin typeface="Calibri"/>
                <a:ea typeface="Calibri"/>
                <a:cs typeface="Calibri"/>
                <a:sym typeface="Calibri"/>
              </a:rPr>
              <a:t> and online evaluation.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Optimized models have wider range of application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optimizations and hardware-specific optimizations generate the best models.</a:t>
            </a:r>
            <a:endParaRPr sz="2400">
              <a:latin typeface="Calibri"/>
              <a:ea typeface="Calibri"/>
              <a:cs typeface="Calibri"/>
              <a:sym typeface="Calibri"/>
            </a:endParaRPr>
          </a:p>
        </p:txBody>
      </p:sp>
      <p:sp>
        <p:nvSpPr>
          <p:cNvPr id="872" name="Google Shape;872;g2e52742f825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73" name="Google Shape;873;g2e52742f825_0_5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2e48a528fe3_0_17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2e48a528fe3_0_49"/>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t>
            </a:r>
            <a:r>
              <a:rPr lang="en" sz="3000">
                <a:solidFill>
                  <a:srgbClr val="AB1E23"/>
                </a:solidFill>
              </a:rPr>
              <a:t>autonomous</a:t>
            </a:r>
            <a:r>
              <a:rPr lang="en" sz="3000">
                <a:solidFill>
                  <a:srgbClr val="AB1E23"/>
                </a:solidFill>
              </a:rPr>
              <a:t> driving in traffic</a:t>
            </a:r>
            <a:endParaRPr b="0" sz="3000" strike="noStrike">
              <a:solidFill>
                <a:srgbClr val="AB1E23"/>
              </a:solidFill>
              <a:latin typeface="Arial"/>
              <a:ea typeface="Arial"/>
              <a:cs typeface="Arial"/>
              <a:sym typeface="Arial"/>
            </a:endParaRPr>
          </a:p>
        </p:txBody>
      </p:sp>
      <p:sp>
        <p:nvSpPr>
          <p:cNvPr id="884" name="Google Shape;884;g2e48a528fe3_0_49"/>
          <p:cNvSpPr txBox="1"/>
          <p:nvPr>
            <p:ph idx="1" type="body"/>
          </p:nvPr>
        </p:nvSpPr>
        <p:spPr>
          <a:xfrm>
            <a:off x="945000" y="1504700"/>
            <a:ext cx="7965000" cy="1951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 shallow e2e vision-based DL approach for autonomous driving in traffic scenarios.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Goals: follow the lane and </a:t>
            </a:r>
            <a:r>
              <a:rPr lang="en" sz="2400">
                <a:latin typeface="Calibri"/>
                <a:ea typeface="Calibri"/>
                <a:cs typeface="Calibri"/>
                <a:sym typeface="Calibri"/>
              </a:rPr>
              <a:t>maintain</a:t>
            </a:r>
            <a:r>
              <a:rPr lang="en" sz="2400">
                <a:latin typeface="Calibri"/>
                <a:ea typeface="Calibri"/>
                <a:cs typeface="Calibri"/>
                <a:sym typeface="Calibri"/>
              </a:rPr>
              <a:t> a safe </a:t>
            </a:r>
            <a:r>
              <a:rPr lang="en" sz="2400">
                <a:latin typeface="Calibri"/>
                <a:ea typeface="Calibri"/>
                <a:cs typeface="Calibri"/>
                <a:sym typeface="Calibri"/>
              </a:rPr>
              <a:t>distance</a:t>
            </a:r>
            <a:r>
              <a:rPr lang="en" sz="2400">
                <a:latin typeface="Calibri"/>
                <a:ea typeface="Calibri"/>
                <a:cs typeface="Calibri"/>
                <a:sym typeface="Calibri"/>
              </a:rPr>
              <a:t> from possible preceding vehicles.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a:t>
            </a:r>
            <a:r>
              <a:rPr lang="en" sz="2400">
                <a:latin typeface="Calibri"/>
                <a:ea typeface="Calibri"/>
                <a:cs typeface="Calibri"/>
                <a:sym typeface="Calibri"/>
              </a:rPr>
              <a:t>prioritize</a:t>
            </a:r>
            <a:r>
              <a:rPr lang="en" sz="2400">
                <a:latin typeface="Calibri"/>
                <a:ea typeface="Calibri"/>
                <a:cs typeface="Calibri"/>
                <a:sym typeface="Calibri"/>
              </a:rPr>
              <a:t> simplicity of the model.</a:t>
            </a:r>
            <a:endParaRPr sz="2400">
              <a:latin typeface="Calibri"/>
              <a:ea typeface="Calibri"/>
              <a:cs typeface="Calibri"/>
              <a:sym typeface="Calibri"/>
            </a:endParaRPr>
          </a:p>
        </p:txBody>
      </p:sp>
      <p:sp>
        <p:nvSpPr>
          <p:cNvPr id="885" name="Google Shape;885;g2e48a528fe3_0_4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886" name="Google Shape;886;g2e48a528fe3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87" name="Google Shape;887;g2e48a528fe3_0_49"/>
          <p:cNvSpPr txBox="1"/>
          <p:nvPr>
            <p:ph idx="1" type="body"/>
          </p:nvPr>
        </p:nvSpPr>
        <p:spPr>
          <a:xfrm>
            <a:off x="945000" y="4597100"/>
            <a:ext cx="7965000" cy="54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935"/>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a:solidFill>
                <a:srgbClr val="434343"/>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2e52742f825_0_7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893" name="Google Shape;893;g2e52742f825_0_71"/>
          <p:cNvSpPr txBox="1"/>
          <p:nvPr>
            <p:ph idx="1" type="body"/>
          </p:nvPr>
        </p:nvSpPr>
        <p:spPr>
          <a:xfrm>
            <a:off x="945000" y="810000"/>
            <a:ext cx="3921600" cy="40500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extracted from expert agent behavior.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Traffic-0:</a:t>
            </a:r>
            <a:r>
              <a:rPr lang="en" sz="2400">
                <a:latin typeface="Calibri"/>
                <a:ea typeface="Calibri"/>
                <a:cs typeface="Calibri"/>
                <a:sym typeface="Calibri"/>
              </a:rPr>
              <a:t> does not consider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Traffic-1:</a:t>
            </a:r>
            <a:r>
              <a:rPr lang="en" sz="2400">
                <a:latin typeface="Calibri"/>
                <a:ea typeface="Calibri"/>
                <a:cs typeface="Calibri"/>
                <a:sym typeface="Calibri"/>
              </a:rPr>
              <a:t> includes one type of front vehicle</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Traffic-6:</a:t>
            </a:r>
            <a:r>
              <a:rPr lang="en" sz="2400">
                <a:latin typeface="Calibri"/>
                <a:ea typeface="Calibri"/>
                <a:cs typeface="Calibri"/>
                <a:sym typeface="Calibri"/>
              </a:rPr>
              <a:t> includes 5 other vehicles including vans and three urban cars of different sizes and colors</a:t>
            </a:r>
            <a:endParaRPr sz="2400">
              <a:latin typeface="Calibri"/>
              <a:ea typeface="Calibri"/>
              <a:cs typeface="Calibri"/>
              <a:sym typeface="Calibri"/>
            </a:endParaRPr>
          </a:p>
          <a:p>
            <a:pPr indent="0" lvl="0" marL="0" marR="0" rtl="0" algn="l">
              <a:lnSpc>
                <a:spcPct val="100000"/>
              </a:lnSpc>
              <a:spcBef>
                <a:spcPts val="0"/>
              </a:spcBef>
              <a:spcAft>
                <a:spcPts val="0"/>
              </a:spcAft>
              <a:buNone/>
            </a:pPr>
            <a:r>
              <a:t/>
            </a:r>
            <a:endParaRPr sz="2400">
              <a:latin typeface="Calibri"/>
              <a:ea typeface="Calibri"/>
              <a:cs typeface="Calibri"/>
              <a:sym typeface="Calibri"/>
            </a:endParaRPr>
          </a:p>
        </p:txBody>
      </p:sp>
      <p:sp>
        <p:nvSpPr>
          <p:cNvPr id="894" name="Google Shape;894;g2e52742f825_0_7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95" name="Google Shape;895;g2e52742f825_0_71"/>
          <p:cNvPicPr preferRelativeResize="0"/>
          <p:nvPr/>
        </p:nvPicPr>
        <p:blipFill>
          <a:blip r:embed="rId3">
            <a:alphaModFix/>
          </a:blip>
          <a:stretch>
            <a:fillRect/>
          </a:stretch>
        </p:blipFill>
        <p:spPr>
          <a:xfrm>
            <a:off x="5505591" y="1316650"/>
            <a:ext cx="3314560" cy="2510200"/>
          </a:xfrm>
          <a:prstGeom prst="rect">
            <a:avLst/>
          </a:prstGeom>
          <a:noFill/>
          <a:ln>
            <a:noFill/>
          </a:ln>
        </p:spPr>
      </p:pic>
      <p:sp>
        <p:nvSpPr>
          <p:cNvPr id="896" name="Google Shape;896;g2e52742f825_0_71"/>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2e52742f825_0_7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902" name="Google Shape;902;g2e52742f825_0_78"/>
          <p:cNvSpPr txBox="1"/>
          <p:nvPr>
            <p:ph idx="1" type="body"/>
          </p:nvPr>
        </p:nvSpPr>
        <p:spPr>
          <a:xfrm>
            <a:off x="945000" y="1508300"/>
            <a:ext cx="3819600" cy="1944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models are variations of PilotNet (</a:t>
            </a:r>
            <a:r>
              <a:rPr b="1" lang="en" sz="2400">
                <a:latin typeface="Calibri"/>
                <a:ea typeface="Calibri"/>
                <a:cs typeface="Calibri"/>
                <a:sym typeface="Calibri"/>
              </a:rPr>
              <a:t>PilotNet*</a:t>
            </a:r>
            <a:r>
              <a:rPr lang="en" sz="2400">
                <a:latin typeface="Calibri"/>
                <a:ea typeface="Calibri"/>
                <a:cs typeface="Calibri"/>
                <a:sym typeface="Calibri"/>
              </a:rPr>
              <a:t> and </a:t>
            </a:r>
            <a:r>
              <a:rPr b="1" lang="en" sz="2400">
                <a:latin typeface="Calibri"/>
                <a:ea typeface="Calibri"/>
                <a:cs typeface="Calibri"/>
                <a:sym typeface="Calibri"/>
              </a:rPr>
              <a:t>PilotNet**</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include oversampling during training. </a:t>
            </a:r>
            <a:endParaRPr sz="2400">
              <a:latin typeface="Calibri"/>
              <a:ea typeface="Calibri"/>
              <a:cs typeface="Calibri"/>
              <a:sym typeface="Calibri"/>
            </a:endParaRPr>
          </a:p>
        </p:txBody>
      </p:sp>
      <p:sp>
        <p:nvSpPr>
          <p:cNvPr id="903" name="Google Shape;903;g2e52742f825_0_7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04" name="Google Shape;904;g2e52742f825_0_7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905" name="Google Shape;905;g2e52742f825_0_78"/>
          <p:cNvPicPr preferRelativeResize="0"/>
          <p:nvPr/>
        </p:nvPicPr>
        <p:blipFill>
          <a:blip r:embed="rId3">
            <a:alphaModFix/>
          </a:blip>
          <a:stretch>
            <a:fillRect/>
          </a:stretch>
        </p:blipFill>
        <p:spPr>
          <a:xfrm>
            <a:off x="4684736" y="852600"/>
            <a:ext cx="4459264" cy="34383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2e48a528fe3_0_718"/>
          <p:cNvSpPr txBox="1"/>
          <p:nvPr>
            <p:ph type="title"/>
          </p:nvPr>
        </p:nvSpPr>
        <p:spPr>
          <a:xfrm>
            <a:off x="1350000" y="0"/>
            <a:ext cx="7336500" cy="837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911" name="Google Shape;911;g2e48a528fe3_0_71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912" name="Google Shape;912;g2e48a528fe3_0_718"/>
          <p:cNvPicPr preferRelativeResize="0"/>
          <p:nvPr/>
        </p:nvPicPr>
        <p:blipFill>
          <a:blip r:embed="rId3">
            <a:alphaModFix/>
          </a:blip>
          <a:stretch>
            <a:fillRect/>
          </a:stretch>
        </p:blipFill>
        <p:spPr>
          <a:xfrm>
            <a:off x="4571999" y="837900"/>
            <a:ext cx="4619049" cy="3701099"/>
          </a:xfrm>
          <a:prstGeom prst="rect">
            <a:avLst/>
          </a:prstGeom>
          <a:noFill/>
          <a:ln>
            <a:noFill/>
          </a:ln>
        </p:spPr>
      </p:pic>
      <p:sp>
        <p:nvSpPr>
          <p:cNvPr id="913" name="Google Shape;913;g2e48a528fe3_0_71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914" name="Google Shape;914;g2e48a528fe3_0_718"/>
          <p:cNvSpPr txBox="1"/>
          <p:nvPr>
            <p:ph idx="1" type="body"/>
          </p:nvPr>
        </p:nvSpPr>
        <p:spPr>
          <a:xfrm>
            <a:off x="952300" y="1403100"/>
            <a:ext cx="3819600" cy="2337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utilize activation heatmaps to understand where the models is paying attention during the decision making </a:t>
            </a:r>
            <a:r>
              <a:rPr b="1" lang="en" sz="2400">
                <a:latin typeface="Calibri"/>
                <a:ea typeface="Calibri"/>
                <a:cs typeface="Calibri"/>
                <a:sym typeface="Calibri"/>
              </a:rPr>
              <a:t>(Grad-CAM)</a:t>
            </a:r>
            <a:r>
              <a:rPr lang="en" sz="2400">
                <a:latin typeface="Calibri"/>
                <a:ea typeface="Calibri"/>
                <a:cs typeface="Calibri"/>
                <a:sym typeface="Calibri"/>
              </a:rPr>
              <a:t>.</a:t>
            </a:r>
            <a:endParaRPr sz="24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e48a528fe3_0_9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and metrics</a:t>
            </a:r>
            <a:endParaRPr b="0" sz="3000" strike="noStrike">
              <a:solidFill>
                <a:srgbClr val="AB1E23"/>
              </a:solidFill>
              <a:latin typeface="Arial"/>
              <a:ea typeface="Arial"/>
              <a:cs typeface="Arial"/>
              <a:sym typeface="Arial"/>
            </a:endParaRPr>
          </a:p>
        </p:txBody>
      </p:sp>
      <p:sp>
        <p:nvSpPr>
          <p:cNvPr id="215" name="Google Shape;215;g2e48a528fe3_0_98"/>
          <p:cNvSpPr txBox="1"/>
          <p:nvPr>
            <p:ph idx="1" type="body"/>
          </p:nvPr>
        </p:nvSpPr>
        <p:spPr>
          <a:xfrm>
            <a:off x="945000" y="1486450"/>
            <a:ext cx="7965000" cy="1944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Deep learning includes a broad spectrum of methodologies aimed at </a:t>
            </a:r>
            <a:r>
              <a:rPr lang="en" sz="2400">
                <a:latin typeface="Calibri"/>
                <a:ea typeface="Calibri"/>
                <a:cs typeface="Calibri"/>
                <a:sym typeface="Calibri"/>
              </a:rPr>
              <a:t>evaluating</a:t>
            </a:r>
            <a:r>
              <a:rPr lang="en" sz="2400">
                <a:latin typeface="Calibri"/>
                <a:ea typeface="Calibri"/>
                <a:cs typeface="Calibri"/>
                <a:sym typeface="Calibri"/>
              </a:rPr>
              <a:t> solutions derived from research.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a:t>
            </a:r>
            <a:r>
              <a:rPr lang="en" sz="2400">
                <a:latin typeface="Calibri"/>
                <a:ea typeface="Calibri"/>
                <a:cs typeface="Calibri"/>
                <a:sym typeface="Calibri"/>
              </a:rPr>
              <a:t>rigorous</a:t>
            </a:r>
            <a:r>
              <a:rPr lang="en" sz="2400">
                <a:latin typeface="Calibri"/>
                <a:ea typeface="Calibri"/>
                <a:cs typeface="Calibri"/>
                <a:sym typeface="Calibri"/>
              </a:rPr>
              <a:t> assessment of the </a:t>
            </a:r>
            <a:r>
              <a:rPr lang="en" sz="2400">
                <a:latin typeface="Calibri"/>
                <a:ea typeface="Calibri"/>
                <a:cs typeface="Calibri"/>
                <a:sym typeface="Calibri"/>
              </a:rPr>
              <a:t>behavior</a:t>
            </a:r>
            <a:r>
              <a:rPr lang="en" sz="2400">
                <a:latin typeface="Calibri"/>
                <a:ea typeface="Calibri"/>
                <a:cs typeface="Calibri"/>
                <a:sym typeface="Calibri"/>
              </a:rPr>
              <a:t> </a:t>
            </a:r>
            <a:r>
              <a:rPr lang="en" sz="2400">
                <a:latin typeface="Calibri"/>
                <a:ea typeface="Calibri"/>
                <a:cs typeface="Calibri"/>
                <a:sym typeface="Calibri"/>
              </a:rPr>
              <a:t>assumes</a:t>
            </a:r>
            <a:r>
              <a:rPr lang="en" sz="2400">
                <a:latin typeface="Calibri"/>
                <a:ea typeface="Calibri"/>
                <a:cs typeface="Calibri"/>
                <a:sym typeface="Calibri"/>
              </a:rPr>
              <a:t> critical significance in </a:t>
            </a:r>
            <a:r>
              <a:rPr lang="en" sz="2400">
                <a:latin typeface="Calibri"/>
                <a:ea typeface="Calibri"/>
                <a:cs typeface="Calibri"/>
                <a:sym typeface="Calibri"/>
              </a:rPr>
              <a:t>elucidating</a:t>
            </a:r>
            <a:r>
              <a:rPr lang="en" sz="2400">
                <a:latin typeface="Calibri"/>
                <a:ea typeface="Calibri"/>
                <a:cs typeface="Calibri"/>
                <a:sym typeface="Calibri"/>
              </a:rPr>
              <a:t> the inherent </a:t>
            </a:r>
            <a:r>
              <a:rPr lang="en" sz="2400">
                <a:latin typeface="Calibri"/>
                <a:ea typeface="Calibri"/>
                <a:cs typeface="Calibri"/>
                <a:sym typeface="Calibri"/>
              </a:rPr>
              <a:t>strengths</a:t>
            </a:r>
            <a:r>
              <a:rPr lang="en" sz="2400">
                <a:latin typeface="Calibri"/>
                <a:ea typeface="Calibri"/>
                <a:cs typeface="Calibri"/>
                <a:sym typeface="Calibri"/>
              </a:rPr>
              <a:t> and vulnerabilities.</a:t>
            </a:r>
            <a:endParaRPr sz="2400">
              <a:latin typeface="Calibri"/>
              <a:ea typeface="Calibri"/>
              <a:cs typeface="Calibri"/>
              <a:sym typeface="Calibri"/>
            </a:endParaRPr>
          </a:p>
        </p:txBody>
      </p:sp>
      <p:sp>
        <p:nvSpPr>
          <p:cNvPr id="216" name="Google Shape;216;g2e48a528fe3_0_9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17" name="Google Shape;217;g2e48a528fe3_0_98"/>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g2e48a528fe3_0_6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setup</a:t>
            </a:r>
            <a:endParaRPr b="0" sz="3000" strike="noStrike">
              <a:solidFill>
                <a:srgbClr val="AB1E23"/>
              </a:solidFill>
              <a:latin typeface="Arial"/>
              <a:ea typeface="Arial"/>
              <a:cs typeface="Arial"/>
              <a:sym typeface="Arial"/>
            </a:endParaRPr>
          </a:p>
        </p:txBody>
      </p:sp>
      <p:sp>
        <p:nvSpPr>
          <p:cNvPr id="920" name="Google Shape;920;g2e48a528fe3_0_6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921" name="Google Shape;921;g2e48a528fe3_0_694"/>
          <p:cNvPicPr preferRelativeResize="0"/>
          <p:nvPr/>
        </p:nvPicPr>
        <p:blipFill>
          <a:blip r:embed="rId3">
            <a:alphaModFix/>
          </a:blip>
          <a:stretch>
            <a:fillRect/>
          </a:stretch>
        </p:blipFill>
        <p:spPr>
          <a:xfrm>
            <a:off x="4878425" y="1136850"/>
            <a:ext cx="4265574" cy="3062825"/>
          </a:xfrm>
          <a:prstGeom prst="rect">
            <a:avLst/>
          </a:prstGeom>
          <a:noFill/>
          <a:ln>
            <a:noFill/>
          </a:ln>
        </p:spPr>
      </p:pic>
      <p:sp>
        <p:nvSpPr>
          <p:cNvPr id="922" name="Google Shape;922;g2e48a528fe3_0_694"/>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923" name="Google Shape;923;g2e48a528fe3_0_694"/>
          <p:cNvSpPr txBox="1"/>
          <p:nvPr>
            <p:ph idx="1" type="body"/>
          </p:nvPr>
        </p:nvSpPr>
        <p:spPr>
          <a:xfrm>
            <a:off x="966850" y="1136850"/>
            <a:ext cx="3980100" cy="28698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use Behavior Metrics for the online evaluation, including new specialized metrics (distance to vehicle)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With small changes to the architecture of PilotNet, it is possible to expand its application area widely.</a:t>
            </a:r>
            <a:endParaRPr sz="2400">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2e52742f825_0_8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Execution without traffic</a:t>
            </a:r>
            <a:endParaRPr b="0" sz="3000" strike="noStrike">
              <a:solidFill>
                <a:srgbClr val="AB1E23"/>
              </a:solidFill>
              <a:latin typeface="Arial"/>
              <a:ea typeface="Arial"/>
              <a:cs typeface="Arial"/>
              <a:sym typeface="Arial"/>
            </a:endParaRPr>
          </a:p>
        </p:txBody>
      </p:sp>
      <p:sp>
        <p:nvSpPr>
          <p:cNvPr id="929" name="Google Shape;929;g2e52742f825_0_85"/>
          <p:cNvSpPr txBox="1"/>
          <p:nvPr>
            <p:ph idx="1" type="body"/>
          </p:nvPr>
        </p:nvSpPr>
        <p:spPr>
          <a:xfrm>
            <a:off x="945000" y="810000"/>
            <a:ext cx="7965000" cy="1208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combinations of model+dataset works correctly. The model trained with Traffic-6 is better in MPD and Lane invasions.</a:t>
            </a:r>
            <a:endParaRPr sz="2400">
              <a:latin typeface="Calibri"/>
              <a:ea typeface="Calibri"/>
              <a:cs typeface="Calibri"/>
              <a:sym typeface="Calibri"/>
            </a:endParaRPr>
          </a:p>
        </p:txBody>
      </p:sp>
      <p:sp>
        <p:nvSpPr>
          <p:cNvPr id="930" name="Google Shape;930;g2e52742f825_0_8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31" name="Google Shape;931;g2e52742f825_0_85"/>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932" name="Google Shape;932;g2e52742f825_0_85"/>
          <p:cNvPicPr preferRelativeResize="0"/>
          <p:nvPr/>
        </p:nvPicPr>
        <p:blipFill>
          <a:blip r:embed="rId3">
            <a:alphaModFix/>
          </a:blip>
          <a:stretch>
            <a:fillRect/>
          </a:stretch>
        </p:blipFill>
        <p:spPr>
          <a:xfrm>
            <a:off x="903750" y="2018101"/>
            <a:ext cx="7336501" cy="239186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2e52742f825_0_9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Execution with traffic</a:t>
            </a:r>
            <a:endParaRPr b="0" sz="3000" strike="noStrike">
              <a:solidFill>
                <a:srgbClr val="AB1E23"/>
              </a:solidFill>
              <a:latin typeface="Arial"/>
              <a:ea typeface="Arial"/>
              <a:cs typeface="Arial"/>
              <a:sym typeface="Arial"/>
            </a:endParaRPr>
          </a:p>
        </p:txBody>
      </p:sp>
      <p:sp>
        <p:nvSpPr>
          <p:cNvPr id="938" name="Google Shape;938;g2e52742f825_0_92"/>
          <p:cNvSpPr txBox="1"/>
          <p:nvPr>
            <p:ph idx="1" type="body"/>
          </p:nvPr>
        </p:nvSpPr>
        <p:spPr>
          <a:xfrm>
            <a:off x="945000" y="810000"/>
            <a:ext cx="7965000" cy="734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is better for all the metrics.</a:t>
            </a:r>
            <a:endParaRPr i="1" sz="2400">
              <a:latin typeface="Calibri"/>
              <a:ea typeface="Calibri"/>
              <a:cs typeface="Calibri"/>
              <a:sym typeface="Calibri"/>
            </a:endParaRPr>
          </a:p>
          <a:p>
            <a:pPr indent="0" lvl="0" marL="0" marR="0" rtl="0" algn="l">
              <a:lnSpc>
                <a:spcPct val="100000"/>
              </a:lnSpc>
              <a:spcBef>
                <a:spcPts val="0"/>
              </a:spcBef>
              <a:spcAft>
                <a:spcPts val="0"/>
              </a:spcAft>
              <a:buNone/>
            </a:pPr>
            <a:r>
              <a:t/>
            </a:r>
            <a:endParaRPr sz="2400">
              <a:latin typeface="Calibri"/>
              <a:ea typeface="Calibri"/>
              <a:cs typeface="Calibri"/>
              <a:sym typeface="Calibri"/>
            </a:endParaRPr>
          </a:p>
        </p:txBody>
      </p:sp>
      <p:sp>
        <p:nvSpPr>
          <p:cNvPr id="939" name="Google Shape;939;g2e52742f825_0_9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40" name="Google Shape;940;g2e52742f825_0_9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941" name="Google Shape;941;g2e52742f825_0_92"/>
          <p:cNvPicPr preferRelativeResize="0"/>
          <p:nvPr/>
        </p:nvPicPr>
        <p:blipFill>
          <a:blip r:embed="rId3">
            <a:alphaModFix/>
          </a:blip>
          <a:stretch>
            <a:fillRect/>
          </a:stretch>
        </p:blipFill>
        <p:spPr>
          <a:xfrm>
            <a:off x="1203950" y="1171251"/>
            <a:ext cx="7628625" cy="2077025"/>
          </a:xfrm>
          <a:prstGeom prst="rect">
            <a:avLst/>
          </a:prstGeom>
          <a:noFill/>
          <a:ln>
            <a:noFill/>
          </a:ln>
        </p:spPr>
      </p:pic>
      <p:pic>
        <p:nvPicPr>
          <p:cNvPr id="942" name="Google Shape;942;g2e52742f825_0_92"/>
          <p:cNvPicPr preferRelativeResize="0"/>
          <p:nvPr/>
        </p:nvPicPr>
        <p:blipFill>
          <a:blip r:embed="rId4">
            <a:alphaModFix/>
          </a:blip>
          <a:stretch>
            <a:fillRect/>
          </a:stretch>
        </p:blipFill>
        <p:spPr>
          <a:xfrm>
            <a:off x="3432941" y="3248275"/>
            <a:ext cx="2989121" cy="18952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2e52742f825_0_9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generalization</a:t>
            </a:r>
            <a:endParaRPr b="0" sz="3000" strike="noStrike">
              <a:solidFill>
                <a:srgbClr val="AB1E23"/>
              </a:solidFill>
              <a:latin typeface="Arial"/>
              <a:ea typeface="Arial"/>
              <a:cs typeface="Arial"/>
              <a:sym typeface="Arial"/>
            </a:endParaRPr>
          </a:p>
        </p:txBody>
      </p:sp>
      <p:sp>
        <p:nvSpPr>
          <p:cNvPr id="948" name="Google Shape;948;g2e52742f825_0_99"/>
          <p:cNvSpPr txBox="1"/>
          <p:nvPr>
            <p:ph idx="1" type="body"/>
          </p:nvPr>
        </p:nvSpPr>
        <p:spPr>
          <a:xfrm>
            <a:off x="945000" y="810000"/>
            <a:ext cx="7965000" cy="9459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generalizes for a whole set of vehicles</a:t>
            </a:r>
            <a:endParaRPr i="1" sz="2400">
              <a:latin typeface="Calibri"/>
              <a:ea typeface="Calibri"/>
              <a:cs typeface="Calibri"/>
              <a:sym typeface="Calibri"/>
            </a:endParaRPr>
          </a:p>
          <a:p>
            <a:pPr indent="0" lvl="0" marL="0" marR="0" rtl="0" algn="l">
              <a:lnSpc>
                <a:spcPct val="100000"/>
              </a:lnSpc>
              <a:spcBef>
                <a:spcPts val="0"/>
              </a:spcBef>
              <a:spcAft>
                <a:spcPts val="0"/>
              </a:spcAft>
              <a:buNone/>
            </a:pPr>
            <a:r>
              <a:t/>
            </a:r>
            <a:endParaRPr sz="2400">
              <a:latin typeface="Calibri"/>
              <a:ea typeface="Calibri"/>
              <a:cs typeface="Calibri"/>
              <a:sym typeface="Calibri"/>
            </a:endParaRPr>
          </a:p>
        </p:txBody>
      </p:sp>
      <p:sp>
        <p:nvSpPr>
          <p:cNvPr id="949" name="Google Shape;949;g2e52742f825_0_9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50" name="Google Shape;950;g2e52742f825_0_9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951" name="Google Shape;951;g2e52742f825_0_99"/>
          <p:cNvPicPr preferRelativeResize="0"/>
          <p:nvPr/>
        </p:nvPicPr>
        <p:blipFill>
          <a:blip r:embed="rId3">
            <a:alphaModFix/>
          </a:blip>
          <a:stretch>
            <a:fillRect/>
          </a:stretch>
        </p:blipFill>
        <p:spPr>
          <a:xfrm>
            <a:off x="5209896" y="1595513"/>
            <a:ext cx="3340200" cy="3118150"/>
          </a:xfrm>
          <a:prstGeom prst="rect">
            <a:avLst/>
          </a:prstGeom>
          <a:noFill/>
          <a:ln>
            <a:noFill/>
          </a:ln>
        </p:spPr>
      </p:pic>
      <p:pic>
        <p:nvPicPr>
          <p:cNvPr id="952" name="Google Shape;952;g2e52742f825_0_99"/>
          <p:cNvPicPr preferRelativeResize="0"/>
          <p:nvPr/>
        </p:nvPicPr>
        <p:blipFill>
          <a:blip r:embed="rId4">
            <a:alphaModFix/>
          </a:blip>
          <a:stretch>
            <a:fillRect/>
          </a:stretch>
        </p:blipFill>
        <p:spPr>
          <a:xfrm>
            <a:off x="699403" y="1835537"/>
            <a:ext cx="4019973" cy="263812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g2e4f61ca06a_0_82"/>
          <p:cNvSpPr txBox="1"/>
          <p:nvPr>
            <p:ph type="title"/>
          </p:nvPr>
        </p:nvSpPr>
        <p:spPr>
          <a:xfrm>
            <a:off x="1350000" y="1"/>
            <a:ext cx="7336500" cy="801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958" name="Google Shape;958;g2e4f61ca06a_0_8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This video showcases the driving capacity of the &quot;Follow Lane using onboard vision and imitation learning&quot; model with multiple vehicles of different shapes and colours.&#10;&#10;Code: https://github.com/RoboticsLabURJC/2022-tfm-enrique-shinohara&#10;To stay tune for more projects, follow us on twitter: https://twitter.com/jderobot" id="959" name="Google Shape;959;g2e4f61ca06a_0_82" title="Showcasing the social driving capacity with different front vehicles">
            <a:hlinkClick r:id="rId3"/>
          </p:cNvPr>
          <p:cNvPicPr preferRelativeResize="0"/>
          <p:nvPr/>
        </p:nvPicPr>
        <p:blipFill>
          <a:blip r:embed="rId4">
            <a:alphaModFix/>
          </a:blip>
          <a:stretch>
            <a:fillRect/>
          </a:stretch>
        </p:blipFill>
        <p:spPr>
          <a:xfrm>
            <a:off x="1515738" y="1173340"/>
            <a:ext cx="6112534" cy="3438300"/>
          </a:xfrm>
          <a:prstGeom prst="rect">
            <a:avLst/>
          </a:prstGeom>
          <a:noFill/>
          <a:ln>
            <a:noFill/>
          </a:ln>
        </p:spPr>
      </p:pic>
      <p:sp>
        <p:nvSpPr>
          <p:cNvPr id="960" name="Google Shape;960;g2e4f61ca06a_0_8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2e52742f825_0_10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966" name="Google Shape;966;g2e52742f825_0_106"/>
          <p:cNvSpPr txBox="1"/>
          <p:nvPr>
            <p:ph idx="1" type="body"/>
          </p:nvPr>
        </p:nvSpPr>
        <p:spPr>
          <a:xfrm>
            <a:off x="945000" y="1275150"/>
            <a:ext cx="7965000" cy="2593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Proposal for safe autonomous driving in traffic scenarios following and e2e vision-based approach with </a:t>
            </a:r>
            <a:r>
              <a:rPr lang="en" sz="2400">
                <a:latin typeface="Calibri"/>
                <a:ea typeface="Calibri"/>
                <a:cs typeface="Calibri"/>
                <a:sym typeface="Calibri"/>
              </a:rPr>
              <a:t>imitation</a:t>
            </a:r>
            <a:r>
              <a:rPr lang="en" sz="2400">
                <a:latin typeface="Calibri"/>
                <a:ea typeface="Calibri"/>
                <a:cs typeface="Calibri"/>
                <a:sym typeface="Calibri"/>
              </a:rPr>
              <a:t> learning and deep learning.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shallow models slightly changed can drive in traffic situations </a:t>
            </a:r>
            <a:r>
              <a:rPr lang="en" sz="2400">
                <a:latin typeface="Calibri"/>
                <a:ea typeface="Calibri"/>
                <a:cs typeface="Calibri"/>
                <a:sym typeface="Calibri"/>
              </a:rPr>
              <a:t>successfully</a:t>
            </a:r>
            <a:r>
              <a:rPr lang="en" sz="2400">
                <a:latin typeface="Calibri"/>
                <a:ea typeface="Calibri"/>
                <a:cs typeface="Calibri"/>
                <a:sym typeface="Calibri"/>
              </a:rPr>
              <a:t> as proved experimentally.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also include a new metrics to Behavior Metrics.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solidFill>
                  <a:schemeClr val="dk1"/>
                </a:solidFill>
                <a:latin typeface="Calibri"/>
                <a:ea typeface="Calibri"/>
                <a:cs typeface="Calibri"/>
                <a:sym typeface="Calibri"/>
              </a:rPr>
              <a:t>TFM co-direction.</a:t>
            </a:r>
            <a:endParaRPr sz="2400">
              <a:latin typeface="Calibri"/>
              <a:ea typeface="Calibri"/>
              <a:cs typeface="Calibri"/>
              <a:sym typeface="Calibri"/>
            </a:endParaRPr>
          </a:p>
        </p:txBody>
      </p:sp>
      <p:sp>
        <p:nvSpPr>
          <p:cNvPr id="967" name="Google Shape;967;g2e52742f825_0_10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68" name="Google Shape;968;g2e52742f825_0_106"/>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2e4f61ca06a_0_9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2e48a528fe3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 and future research</a:t>
            </a:r>
            <a:endParaRPr b="0" sz="3000" strike="noStrike">
              <a:solidFill>
                <a:srgbClr val="AB1E23"/>
              </a:solidFill>
              <a:latin typeface="Arial"/>
              <a:ea typeface="Arial"/>
              <a:cs typeface="Arial"/>
              <a:sym typeface="Arial"/>
            </a:endParaRPr>
          </a:p>
        </p:txBody>
      </p:sp>
      <p:sp>
        <p:nvSpPr>
          <p:cNvPr id="979" name="Google Shape;979;g2e48a528fe3_0_56"/>
          <p:cNvSpPr txBox="1"/>
          <p:nvPr>
            <p:ph idx="1" type="body"/>
          </p:nvPr>
        </p:nvSpPr>
        <p:spPr>
          <a:xfrm>
            <a:off x="937725" y="880650"/>
            <a:ext cx="7965000" cy="3382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Comprehensive</a:t>
            </a:r>
            <a:r>
              <a:rPr lang="en" sz="2400">
                <a:latin typeface="Calibri"/>
                <a:ea typeface="Calibri"/>
                <a:cs typeface="Calibri"/>
                <a:sym typeface="Calibri"/>
              </a:rPr>
              <a:t> literature review.</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Solution for vehicle monitoring using deep learning.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Massive and unattended automatic assessment of DL visual object detection models solution.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Open source tool for the online assessment of autonomous driving systems.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Beyond </a:t>
            </a:r>
            <a:r>
              <a:rPr lang="en" sz="2400">
                <a:latin typeface="Calibri"/>
                <a:ea typeface="Calibri"/>
                <a:cs typeface="Calibri"/>
                <a:sym typeface="Calibri"/>
              </a:rPr>
              <a:t>achieving</a:t>
            </a:r>
            <a:r>
              <a:rPr lang="en" sz="2400">
                <a:latin typeface="Calibri"/>
                <a:ea typeface="Calibri"/>
                <a:cs typeface="Calibri"/>
                <a:sym typeface="Calibri"/>
              </a:rPr>
              <a:t> the </a:t>
            </a:r>
            <a:r>
              <a:rPr lang="en" sz="2400">
                <a:latin typeface="Calibri"/>
                <a:ea typeface="Calibri"/>
                <a:cs typeface="Calibri"/>
                <a:sym typeface="Calibri"/>
              </a:rPr>
              <a:t>basic</a:t>
            </a:r>
            <a:r>
              <a:rPr lang="en" sz="2400">
                <a:latin typeface="Calibri"/>
                <a:ea typeface="Calibri"/>
                <a:cs typeface="Calibri"/>
                <a:sym typeface="Calibri"/>
              </a:rPr>
              <a:t> follow lane, we explore the implications of the addition of visual memory and kinematic data to some apparently simple DL architectures.</a:t>
            </a:r>
            <a:endParaRPr sz="2400">
              <a:latin typeface="Calibri"/>
              <a:ea typeface="Calibri"/>
              <a:cs typeface="Calibri"/>
              <a:sym typeface="Calibri"/>
            </a:endParaRPr>
          </a:p>
        </p:txBody>
      </p:sp>
      <p:sp>
        <p:nvSpPr>
          <p:cNvPr id="980" name="Google Shape;980;g2e48a528fe3_0_56"/>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t>
            </a:r>
            <a:r>
              <a:rPr lang="en">
                <a:latin typeface="Arial"/>
                <a:ea typeface="Arial"/>
                <a:cs typeface="Arial"/>
                <a:sym typeface="Arial"/>
              </a:rPr>
              <a:t>and</a:t>
            </a:r>
            <a:r>
              <a:rPr lang="en">
                <a:latin typeface="Arial"/>
                <a:ea typeface="Arial"/>
                <a:cs typeface="Arial"/>
                <a:sym typeface="Arial"/>
              </a:rPr>
              <a:t> future research</a:t>
            </a:r>
            <a:endParaRPr>
              <a:latin typeface="Arial"/>
              <a:ea typeface="Arial"/>
              <a:cs typeface="Arial"/>
              <a:sym typeface="Arial"/>
            </a:endParaRPr>
          </a:p>
        </p:txBody>
      </p:sp>
      <p:sp>
        <p:nvSpPr>
          <p:cNvPr id="981" name="Google Shape;981;g2e48a528fe3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g2e52742f825_0_17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 and future research</a:t>
            </a:r>
            <a:endParaRPr b="0" sz="3000" strike="noStrike">
              <a:solidFill>
                <a:srgbClr val="AB1E23"/>
              </a:solidFill>
              <a:latin typeface="Arial"/>
              <a:ea typeface="Arial"/>
              <a:cs typeface="Arial"/>
              <a:sym typeface="Arial"/>
            </a:endParaRPr>
          </a:p>
        </p:txBody>
      </p:sp>
      <p:sp>
        <p:nvSpPr>
          <p:cNvPr id="987" name="Google Shape;987;g2e52742f825_0_172"/>
          <p:cNvSpPr txBox="1"/>
          <p:nvPr>
            <p:ph idx="1" type="body"/>
          </p:nvPr>
        </p:nvSpPr>
        <p:spPr>
          <a:xfrm>
            <a:off x="952275" y="1461450"/>
            <a:ext cx="7965000" cy="22206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Study the possibilities that optimization of DL add to the performance of the model and how they affect the final behavior.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Proposal for safe driving in traffic scenarios following an e2e vision-based approach with imitation learning and deep learning.</a:t>
            </a:r>
            <a:endParaRPr sz="2400">
              <a:latin typeface="Calibri"/>
              <a:ea typeface="Calibri"/>
              <a:cs typeface="Calibri"/>
              <a:sym typeface="Calibri"/>
            </a:endParaRPr>
          </a:p>
        </p:txBody>
      </p:sp>
      <p:sp>
        <p:nvSpPr>
          <p:cNvPr id="988" name="Google Shape;988;g2e52742f825_0_17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89" name="Google Shape;989;g2e52742f825_0_172"/>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g2e52742f825_0_17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995" name="Google Shape;995;g2e52742f825_0_179"/>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62500" lnSpcReduction="20000"/>
          </a:bodyPr>
          <a:lstStyle/>
          <a:p>
            <a:pPr indent="-32385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5 journal and conference papers</a:t>
            </a:r>
            <a:r>
              <a:rPr lang="en" sz="2400">
                <a:latin typeface="Calibri"/>
                <a:ea typeface="Calibri"/>
                <a:cs typeface="Calibri"/>
                <a:sym typeface="Calibri"/>
              </a:rPr>
              <a:t>:</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 [239]</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 [244]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V. Sharma, and J. M. Cañas, “Open source assessment of deep learning visual object detection,” Sensors, vol. 22, no. 12, 2022. doi: 10.3390/s22124575. [Online]. Available: https://www.mdpi.com/1424-8220/22/12/4575 [234]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J. Fernández, J. M. Cañas, V. Fernández, and </a:t>
            </a:r>
            <a:r>
              <a:rPr lang="en" sz="2400" u="sng">
                <a:latin typeface="Calibri"/>
                <a:ea typeface="Calibri"/>
                <a:cs typeface="Calibri"/>
                <a:sym typeface="Calibri"/>
              </a:rPr>
              <a:t>S. Paniego</a:t>
            </a:r>
            <a:r>
              <a:rPr lang="en" sz="2400">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 [224]</a:t>
            </a:r>
            <a:endParaRPr sz="2400">
              <a:latin typeface="Calibri"/>
              <a:ea typeface="Calibri"/>
              <a:cs typeface="Calibri"/>
              <a:sym typeface="Calibri"/>
            </a:endParaRPr>
          </a:p>
          <a:p>
            <a:pPr indent="-323850" lvl="1" marL="914400" marR="0" rtl="0" algn="l">
              <a:lnSpc>
                <a:spcPct val="100000"/>
              </a:lnSpc>
              <a:spcBef>
                <a:spcPts val="0"/>
              </a:spcBef>
              <a:spcAft>
                <a:spcPts val="0"/>
              </a:spcAft>
              <a:buClr>
                <a:schemeClr val="dk1"/>
              </a:buClr>
              <a:buSzPct val="100000"/>
              <a:buFont typeface="Calibri"/>
              <a:buChar char="○"/>
            </a:pPr>
            <a:r>
              <a:rPr lang="en" sz="2400" u="sng">
                <a:solidFill>
                  <a:schemeClr val="dk1"/>
                </a:solidFill>
                <a:latin typeface="Calibri"/>
                <a:ea typeface="Calibri"/>
                <a:cs typeface="Calibri"/>
                <a:sym typeface="Calibri"/>
              </a:rPr>
              <a:t>S. Paniego</a:t>
            </a:r>
            <a:r>
              <a:rPr lang="en" sz="2400">
                <a:solidFill>
                  <a:schemeClr val="dk1"/>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sz="2400">
              <a:solidFill>
                <a:schemeClr val="dk1"/>
              </a:solidFill>
              <a:highlight>
                <a:srgbClr val="CB0017"/>
              </a:highlight>
              <a:latin typeface="Calibri"/>
              <a:ea typeface="Calibri"/>
              <a:cs typeface="Calibri"/>
              <a:sym typeface="Calibri"/>
            </a:endParaRPr>
          </a:p>
        </p:txBody>
      </p:sp>
      <p:sp>
        <p:nvSpPr>
          <p:cNvPr id="996" name="Google Shape;996;g2e52742f825_0_17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97" name="Google Shape;997;g2e52742f825_0_179"/>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